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2" r:id="rId5"/>
    <p:sldMasterId id="2147483697" r:id="rId6"/>
    <p:sldMasterId id="2147483727" r:id="rId7"/>
  </p:sldMasterIdLst>
  <p:notesMasterIdLst>
    <p:notesMasterId r:id="rId39"/>
  </p:notesMasterIdLst>
  <p:handoutMasterIdLst>
    <p:handoutMasterId r:id="rId40"/>
  </p:handoutMasterIdLst>
  <p:sldIdLst>
    <p:sldId id="1498" r:id="rId8"/>
    <p:sldId id="939" r:id="rId9"/>
    <p:sldId id="256" r:id="rId10"/>
    <p:sldId id="957" r:id="rId11"/>
    <p:sldId id="941" r:id="rId12"/>
    <p:sldId id="959" r:id="rId13"/>
    <p:sldId id="958" r:id="rId14"/>
    <p:sldId id="964" r:id="rId15"/>
    <p:sldId id="962" r:id="rId16"/>
    <p:sldId id="965" r:id="rId17"/>
    <p:sldId id="967" r:id="rId18"/>
    <p:sldId id="966" r:id="rId19"/>
    <p:sldId id="968" r:id="rId20"/>
    <p:sldId id="969" r:id="rId21"/>
    <p:sldId id="970" r:id="rId22"/>
    <p:sldId id="971" r:id="rId23"/>
    <p:sldId id="972" r:id="rId24"/>
    <p:sldId id="973" r:id="rId25"/>
    <p:sldId id="975" r:id="rId26"/>
    <p:sldId id="976" r:id="rId27"/>
    <p:sldId id="977" r:id="rId28"/>
    <p:sldId id="979" r:id="rId29"/>
    <p:sldId id="978" r:id="rId30"/>
    <p:sldId id="980" r:id="rId31"/>
    <p:sldId id="982" r:id="rId32"/>
    <p:sldId id="984" r:id="rId33"/>
    <p:sldId id="1499" r:id="rId34"/>
    <p:sldId id="985" r:id="rId35"/>
    <p:sldId id="986" r:id="rId36"/>
    <p:sldId id="988" r:id="rId37"/>
    <p:sldId id="98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DAE6BD-7051-4A3D-9617-AC322E88ED4F}">
          <p14:sldIdLst>
            <p14:sldId id="1498"/>
            <p14:sldId id="939"/>
            <p14:sldId id="256"/>
            <p14:sldId id="957"/>
            <p14:sldId id="941"/>
            <p14:sldId id="959"/>
            <p14:sldId id="958"/>
            <p14:sldId id="964"/>
            <p14:sldId id="962"/>
            <p14:sldId id="965"/>
            <p14:sldId id="967"/>
            <p14:sldId id="966"/>
            <p14:sldId id="968"/>
            <p14:sldId id="969"/>
            <p14:sldId id="970"/>
            <p14:sldId id="971"/>
            <p14:sldId id="972"/>
            <p14:sldId id="973"/>
            <p14:sldId id="975"/>
            <p14:sldId id="976"/>
            <p14:sldId id="977"/>
            <p14:sldId id="979"/>
            <p14:sldId id="978"/>
            <p14:sldId id="980"/>
            <p14:sldId id="982"/>
            <p14:sldId id="984"/>
            <p14:sldId id="1499"/>
            <p14:sldId id="985"/>
            <p14:sldId id="986"/>
            <p14:sldId id="988"/>
            <p14:sldId id="9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574F"/>
    <a:srgbClr val="EBA69F"/>
    <a:srgbClr val="F3C9C5"/>
    <a:srgbClr val="DAC2EC"/>
    <a:srgbClr val="E0CDEF"/>
    <a:srgbClr val="B487D9"/>
    <a:srgbClr val="EAEFF2"/>
    <a:srgbClr val="EDE2F6"/>
    <a:srgbClr val="008877"/>
    <a:srgbClr val="3046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68214E-7117-40C0-99D8-5FCE3E0634A7}" v="174" dt="2024-09-05T11:17:40.6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8039" autoAdjust="0"/>
  </p:normalViewPr>
  <p:slideViewPr>
    <p:cSldViewPr snapToGrid="0">
      <p:cViewPr varScale="1">
        <p:scale>
          <a:sx n="57" d="100"/>
          <a:sy n="57" d="100"/>
        </p:scale>
        <p:origin x="1236"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10" d="100"/>
          <a:sy n="110" d="100"/>
        </p:scale>
        <p:origin x="1253" y="-13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10B250-21A3-4196-B970-E8D9545A24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2AAC21-3E0B-4600-A2BC-304495CE6B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84B956-A7DC-4915-AD52-6AACAAF48831}" type="datetimeFigureOut">
              <a:rPr lang="en-US" smtClean="0"/>
              <a:t>12/5/2024</a:t>
            </a:fld>
            <a:endParaRPr lang="en-US"/>
          </a:p>
        </p:txBody>
      </p:sp>
      <p:sp>
        <p:nvSpPr>
          <p:cNvPr id="4" name="Footer Placeholder 3">
            <a:extLst>
              <a:ext uri="{FF2B5EF4-FFF2-40B4-BE49-F238E27FC236}">
                <a16:creationId xmlns:a16="http://schemas.microsoft.com/office/drawing/2014/main" id="{09EE5DFC-CE78-4C28-8B02-F430FC549B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1985E9-E86B-4F92-BE42-ACD7EA8DBB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9A7940-2B72-4FF3-A76F-BFDBD8D867EB}" type="slidenum">
              <a:rPr lang="en-US" smtClean="0"/>
              <a:t>‹#›</a:t>
            </a:fld>
            <a:endParaRPr lang="en-US"/>
          </a:p>
        </p:txBody>
      </p:sp>
    </p:spTree>
    <p:extLst>
      <p:ext uri="{BB962C8B-B14F-4D97-AF65-F5344CB8AC3E}">
        <p14:creationId xmlns:p14="http://schemas.microsoft.com/office/powerpoint/2010/main" val="71938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670DD8-E9CB-4722-9EFB-25BF4AB50DFE}" type="datetimeFigureOut">
              <a:rPr lang="en-GB" smtClean="0"/>
              <a:t>05/12/2024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025E8-28F6-488E-A7F2-05D168FC74F5}" type="slidenum">
              <a:rPr lang="en-GB" smtClean="0"/>
              <a:t>‹#›</a:t>
            </a:fld>
            <a:endParaRPr lang="en-GB"/>
          </a:p>
        </p:txBody>
      </p:sp>
    </p:spTree>
    <p:extLst>
      <p:ext uri="{BB962C8B-B14F-4D97-AF65-F5344CB8AC3E}">
        <p14:creationId xmlns:p14="http://schemas.microsoft.com/office/powerpoint/2010/main" val="221459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2</a:t>
            </a:fld>
            <a:endParaRPr lang="en-GB"/>
          </a:p>
        </p:txBody>
      </p:sp>
    </p:spTree>
    <p:extLst>
      <p:ext uri="{BB962C8B-B14F-4D97-AF65-F5344CB8AC3E}">
        <p14:creationId xmlns:p14="http://schemas.microsoft.com/office/powerpoint/2010/main" val="357720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14</a:t>
            </a:fld>
            <a:endParaRPr lang="en-GB"/>
          </a:p>
        </p:txBody>
      </p:sp>
    </p:spTree>
    <p:extLst>
      <p:ext uri="{BB962C8B-B14F-4D97-AF65-F5344CB8AC3E}">
        <p14:creationId xmlns:p14="http://schemas.microsoft.com/office/powerpoint/2010/main" val="2534358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364E91F6-825F-4829-BA6E-DB30F9D20986}" type="slidenum">
              <a:rPr lang="en-GB" smtClean="0"/>
              <a:t>15</a:t>
            </a:fld>
            <a:endParaRPr lang="en-GB"/>
          </a:p>
        </p:txBody>
      </p:sp>
    </p:spTree>
    <p:extLst>
      <p:ext uri="{BB962C8B-B14F-4D97-AF65-F5344CB8AC3E}">
        <p14:creationId xmlns:p14="http://schemas.microsoft.com/office/powerpoint/2010/main" val="3218219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364E91F6-825F-4829-BA6E-DB30F9D20986}" type="slidenum">
              <a:rPr lang="en-GB" smtClean="0"/>
              <a:t>16</a:t>
            </a:fld>
            <a:endParaRPr lang="en-GB"/>
          </a:p>
        </p:txBody>
      </p:sp>
    </p:spTree>
    <p:extLst>
      <p:ext uri="{BB962C8B-B14F-4D97-AF65-F5344CB8AC3E}">
        <p14:creationId xmlns:p14="http://schemas.microsoft.com/office/powerpoint/2010/main" val="4050381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600"/>
              </a:spcAft>
              <a:buFont typeface="+mj-lt"/>
              <a:buNone/>
            </a:pPr>
            <a:r>
              <a:rPr lang="en-GB" sz="1800" kern="1400" spc="-50" dirty="0">
                <a:effectLst/>
                <a:latin typeface="Aptos" panose="020B0004020202020204" pitchFamily="34" charset="0"/>
                <a:ea typeface="Calibri" panose="020F0502020204030204" pitchFamily="34" charset="0"/>
                <a:cs typeface="Calibri" panose="020F0502020204030204" pitchFamily="34" charset="0"/>
              </a:rPr>
              <a:t>Tell the class that the authors of this research talk about the “</a:t>
            </a:r>
            <a:r>
              <a:rPr lang="en-GB" sz="1800" b="1" i="1" kern="1400" spc="-50" dirty="0">
                <a:effectLst/>
                <a:latin typeface="Aptos" panose="020B0004020202020204" pitchFamily="34" charset="0"/>
                <a:ea typeface="Calibri" panose="020F0502020204030204" pitchFamily="34" charset="0"/>
                <a:cs typeface="Calibri" panose="020F0502020204030204" pitchFamily="34" charset="0"/>
              </a:rPr>
              <a:t>big 4</a:t>
            </a:r>
            <a:r>
              <a:rPr lang="en-GB" sz="1800" kern="1400" spc="-50" dirty="0">
                <a:effectLst/>
                <a:latin typeface="Aptos" panose="020B0004020202020204" pitchFamily="34" charset="0"/>
                <a:ea typeface="Calibri" panose="020F0502020204030204" pitchFamily="34" charset="0"/>
                <a:cs typeface="Calibri" panose="020F0502020204030204" pitchFamily="34" charset="0"/>
              </a:rPr>
              <a:t>” and elicit which they are:</a:t>
            </a:r>
          </a:p>
          <a:p>
            <a:pPr>
              <a:spcAft>
                <a:spcPts val="600"/>
              </a:spcAft>
            </a:pPr>
            <a:r>
              <a:rPr lang="en-GB" sz="1800" dirty="0">
                <a:effectLst/>
                <a:latin typeface="Aptos" panose="020B0004020202020204" pitchFamily="34" charset="0"/>
                <a:ea typeface="Calibri" panose="020F0502020204030204" pitchFamily="34" charset="0"/>
                <a:cs typeface="Times New Roman" panose="02020603050405020304" pitchFamily="18" charset="0"/>
              </a:rPr>
              <a:t>The big 4: </a:t>
            </a:r>
            <a:r>
              <a:rPr lang="en-GB" sz="18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Eat a plant-based diet</a:t>
            </a:r>
            <a:r>
              <a:rPr lang="en-GB" sz="18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rPr>
              <a:t>; </a:t>
            </a:r>
            <a:r>
              <a:rPr lang="en-GB" sz="18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Live car-free</a:t>
            </a:r>
            <a:r>
              <a:rPr lang="en-GB" sz="18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rPr>
              <a:t>; </a:t>
            </a:r>
            <a:r>
              <a:rPr lang="en-GB" sz="18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Avoid air travel; Have  smaller families</a:t>
            </a:r>
            <a:endParaRPr lang="en-GB" sz="1800" dirty="0">
              <a:effectLst/>
              <a:latin typeface="Aptos" panose="020B0004020202020204" pitchFamily="34" charset="0"/>
              <a:ea typeface="Calibri" panose="020F0502020204030204" pitchFamily="34" charset="0"/>
              <a:cs typeface="Times New Roman" panose="02020603050405020304" pitchFamily="18" charset="0"/>
            </a:endParaRPr>
          </a:p>
          <a:p>
            <a:r>
              <a:rPr lang="en-GB" sz="1800" kern="0" dirty="0">
                <a:effectLst/>
                <a:latin typeface="Aptos" panose="020B0004020202020204" pitchFamily="34" charset="0"/>
                <a:ea typeface="Calibri" panose="020F0502020204030204" pitchFamily="34" charset="0"/>
                <a:cs typeface="Times New Roman" panose="02020603050405020304" pitchFamily="18" charset="0"/>
              </a:rPr>
              <a:t>You can speculate “why those 4” - but they don’t actually say why they exclude switching from electric to car free or using green energy, perhaps the significance of transport or perhaps green energy is outside an individual’s control, although </a:t>
            </a:r>
            <a:r>
              <a:rPr lang="en-GB" sz="1800" kern="0" dirty="0" err="1">
                <a:effectLst/>
                <a:latin typeface="Aptos" panose="020B0004020202020204" pitchFamily="34" charset="0"/>
                <a:ea typeface="Calibri" panose="020F0502020204030204" pitchFamily="34" charset="0"/>
                <a:cs typeface="Times New Roman" panose="02020603050405020304" pitchFamily="18" charset="0"/>
              </a:rPr>
              <a:t>itr</a:t>
            </a:r>
            <a:r>
              <a:rPr lang="en-GB" sz="1800" kern="0" dirty="0">
                <a:effectLst/>
                <a:latin typeface="Aptos" panose="020B0004020202020204" pitchFamily="34" charset="0"/>
                <a:ea typeface="Calibri" panose="020F0502020204030204" pitchFamily="34" charset="0"/>
                <a:cs typeface="Times New Roman" panose="02020603050405020304" pitchFamily="18" charset="0"/>
              </a:rPr>
              <a:t> isn’t in the US</a:t>
            </a:r>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18</a:t>
            </a:fld>
            <a:endParaRPr lang="en-GB"/>
          </a:p>
        </p:txBody>
      </p:sp>
    </p:spTree>
    <p:extLst>
      <p:ext uri="{BB962C8B-B14F-4D97-AF65-F5344CB8AC3E}">
        <p14:creationId xmlns:p14="http://schemas.microsoft.com/office/powerpoint/2010/main" val="3023617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dirty="0"/>
          </a:p>
        </p:txBody>
      </p:sp>
      <p:sp>
        <p:nvSpPr>
          <p:cNvPr id="4" name="Slide Number Placeholder 3"/>
          <p:cNvSpPr>
            <a:spLocks noGrp="1"/>
          </p:cNvSpPr>
          <p:nvPr>
            <p:ph type="sldNum" sz="quarter" idx="5"/>
          </p:nvPr>
        </p:nvSpPr>
        <p:spPr/>
        <p:txBody>
          <a:bodyPr/>
          <a:lstStyle/>
          <a:p>
            <a:fld id="{618025E8-28F6-488E-A7F2-05D168FC74F5}" type="slidenum">
              <a:rPr lang="en-GB" smtClean="0"/>
              <a:t>19</a:t>
            </a:fld>
            <a:endParaRPr lang="en-GB"/>
          </a:p>
        </p:txBody>
      </p:sp>
    </p:spTree>
    <p:extLst>
      <p:ext uri="{BB962C8B-B14F-4D97-AF65-F5344CB8AC3E}">
        <p14:creationId xmlns:p14="http://schemas.microsoft.com/office/powerpoint/2010/main" val="1054955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1200"/>
              </a:spcBef>
              <a:spcAft>
                <a:spcPts val="0"/>
              </a:spcAft>
              <a:buFont typeface="+mj-lt"/>
              <a:buNone/>
              <a:tabLst>
                <a:tab pos="2865755" algn="ctr"/>
                <a:tab pos="5731510" algn="r"/>
              </a:tabLst>
            </a:pPr>
            <a:r>
              <a:rPr lang="en-GB" sz="1400" dirty="0">
                <a:effectLst/>
                <a:latin typeface="Aptos" panose="020B0004020202020204" pitchFamily="34" charset="0"/>
                <a:ea typeface="Calibri" panose="020F0502020204030204" pitchFamily="34" charset="0"/>
                <a:cs typeface="Times New Roman" panose="02020603050405020304" pitchFamily="18" charset="0"/>
              </a:rPr>
              <a:t>Note: decide in advance which slide to hide: slide 20 or 21.  </a:t>
            </a:r>
          </a:p>
          <a:p>
            <a:pPr marL="0" lvl="0" indent="0">
              <a:spcBef>
                <a:spcPts val="1200"/>
              </a:spcBef>
              <a:spcAft>
                <a:spcPts val="0"/>
              </a:spcAft>
              <a:buFont typeface="+mj-lt"/>
              <a:buNone/>
              <a:tabLst>
                <a:tab pos="2865755" algn="ctr"/>
                <a:tab pos="5731510" algn="r"/>
              </a:tabLst>
            </a:pPr>
            <a:r>
              <a:rPr lang="en-GB" sz="1400" dirty="0">
                <a:effectLst/>
                <a:latin typeface="Aptos" panose="020B0004020202020204" pitchFamily="34" charset="0"/>
                <a:ea typeface="Calibri" panose="020F0502020204030204" pitchFamily="34" charset="0"/>
                <a:cs typeface="Times New Roman" panose="02020603050405020304" pitchFamily="18" charset="0"/>
              </a:rPr>
              <a:t>Use slide 20 and the student page  4  (&amp; hide slide 21) if you want the video viewing  &amp; notetaking to be whole class. </a:t>
            </a:r>
          </a:p>
          <a:p>
            <a:pPr marL="0" lvl="0" indent="0">
              <a:spcBef>
                <a:spcPts val="1200"/>
              </a:spcBef>
              <a:spcAft>
                <a:spcPts val="0"/>
              </a:spcAft>
              <a:buFont typeface="+mj-lt"/>
              <a:buNone/>
              <a:tabLst>
                <a:tab pos="2865755" algn="ctr"/>
                <a:tab pos="5731510" algn="r"/>
              </a:tabLst>
            </a:pPr>
            <a:r>
              <a:rPr lang="en-GB" sz="1400" dirty="0">
                <a:effectLst/>
                <a:latin typeface="Aptos" panose="020B0004020202020204" pitchFamily="34" charset="0"/>
                <a:ea typeface="Calibri" panose="020F0502020204030204" pitchFamily="34" charset="0"/>
                <a:cs typeface="Times New Roman" panose="02020603050405020304" pitchFamily="18" charset="0"/>
              </a:rPr>
              <a:t>Use slide 21, and use appendix 4 along with student page 4, (and hide slide 20) if you want students to access the video on their own devices.</a:t>
            </a:r>
          </a:p>
          <a:p>
            <a:endParaRPr lang="en-GB" sz="1050" dirty="0"/>
          </a:p>
        </p:txBody>
      </p:sp>
      <p:sp>
        <p:nvSpPr>
          <p:cNvPr id="4" name="Slide Number Placeholder 3"/>
          <p:cNvSpPr>
            <a:spLocks noGrp="1"/>
          </p:cNvSpPr>
          <p:nvPr>
            <p:ph type="sldNum" sz="quarter" idx="5"/>
          </p:nvPr>
        </p:nvSpPr>
        <p:spPr/>
        <p:txBody>
          <a:bodyPr/>
          <a:lstStyle/>
          <a:p>
            <a:fld id="{618025E8-28F6-488E-A7F2-05D168FC74F5}" type="slidenum">
              <a:rPr lang="en-GB" smtClean="0"/>
              <a:t>20</a:t>
            </a:fld>
            <a:endParaRPr lang="en-GB"/>
          </a:p>
        </p:txBody>
      </p:sp>
    </p:spTree>
    <p:extLst>
      <p:ext uri="{BB962C8B-B14F-4D97-AF65-F5344CB8AC3E}">
        <p14:creationId xmlns:p14="http://schemas.microsoft.com/office/powerpoint/2010/main" val="2467572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mj-lt"/>
              <a:buNone/>
              <a:tabLst/>
              <a:defRPr/>
            </a:pPr>
            <a:r>
              <a:rPr lang="en-GB" sz="1800" dirty="0">
                <a:effectLst/>
                <a:latin typeface="Aptos" panose="020B0004020202020204" pitchFamily="34" charset="0"/>
                <a:ea typeface="Calibri" panose="020F0502020204030204" pitchFamily="34" charset="0"/>
                <a:cs typeface="Times New Roman" panose="02020603050405020304" pitchFamily="18" charset="0"/>
              </a:rPr>
              <a:t>Personalise it by asking students to individually make notes about what they do in their family and  discuss in their teams  and then share their conclusions (rather than what each family does) with the whole class</a:t>
            </a:r>
          </a:p>
          <a:p>
            <a:pPr marL="0" lvl="0" indent="0">
              <a:spcAft>
                <a:spcPts val="600"/>
              </a:spcAft>
              <a:buFont typeface="+mj-lt"/>
              <a:buNone/>
            </a:pPr>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21</a:t>
            </a:fld>
            <a:endParaRPr lang="en-GB"/>
          </a:p>
        </p:txBody>
      </p:sp>
    </p:spTree>
    <p:extLst>
      <p:ext uri="{BB962C8B-B14F-4D97-AF65-F5344CB8AC3E}">
        <p14:creationId xmlns:p14="http://schemas.microsoft.com/office/powerpoint/2010/main" val="1552165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dirty="0"/>
          </a:p>
        </p:txBody>
      </p:sp>
      <p:sp>
        <p:nvSpPr>
          <p:cNvPr id="4" name="Slide Number Placeholder 3"/>
          <p:cNvSpPr>
            <a:spLocks noGrp="1"/>
          </p:cNvSpPr>
          <p:nvPr>
            <p:ph type="sldNum" sz="quarter" idx="5"/>
          </p:nvPr>
        </p:nvSpPr>
        <p:spPr/>
        <p:txBody>
          <a:bodyPr/>
          <a:lstStyle/>
          <a:p>
            <a:fld id="{618025E8-28F6-488E-A7F2-05D168FC74F5}" type="slidenum">
              <a:rPr lang="en-GB" smtClean="0"/>
              <a:t>22</a:t>
            </a:fld>
            <a:endParaRPr lang="en-GB"/>
          </a:p>
        </p:txBody>
      </p:sp>
    </p:spTree>
    <p:extLst>
      <p:ext uri="{BB962C8B-B14F-4D97-AF65-F5344CB8AC3E}">
        <p14:creationId xmlns:p14="http://schemas.microsoft.com/office/powerpoint/2010/main" val="1996931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dirty="0"/>
          </a:p>
        </p:txBody>
      </p:sp>
      <p:sp>
        <p:nvSpPr>
          <p:cNvPr id="4" name="Slide Number Placeholder 3"/>
          <p:cNvSpPr>
            <a:spLocks noGrp="1"/>
          </p:cNvSpPr>
          <p:nvPr>
            <p:ph type="sldNum" sz="quarter" idx="5"/>
          </p:nvPr>
        </p:nvSpPr>
        <p:spPr/>
        <p:txBody>
          <a:bodyPr/>
          <a:lstStyle/>
          <a:p>
            <a:fld id="{618025E8-28F6-488E-A7F2-05D168FC74F5}" type="slidenum">
              <a:rPr lang="en-GB" smtClean="0"/>
              <a:t>24</a:t>
            </a:fld>
            <a:endParaRPr lang="en-GB"/>
          </a:p>
        </p:txBody>
      </p:sp>
    </p:spTree>
    <p:extLst>
      <p:ext uri="{BB962C8B-B14F-4D97-AF65-F5344CB8AC3E}">
        <p14:creationId xmlns:p14="http://schemas.microsoft.com/office/powerpoint/2010/main" val="1429957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dirty="0"/>
          </a:p>
        </p:txBody>
      </p:sp>
      <p:sp>
        <p:nvSpPr>
          <p:cNvPr id="4" name="Slide Number Placeholder 3"/>
          <p:cNvSpPr>
            <a:spLocks noGrp="1"/>
          </p:cNvSpPr>
          <p:nvPr>
            <p:ph type="sldNum" sz="quarter" idx="5"/>
          </p:nvPr>
        </p:nvSpPr>
        <p:spPr/>
        <p:txBody>
          <a:bodyPr/>
          <a:lstStyle/>
          <a:p>
            <a:fld id="{618025E8-28F6-488E-A7F2-05D168FC74F5}" type="slidenum">
              <a:rPr lang="en-GB" smtClean="0"/>
              <a:t>25</a:t>
            </a:fld>
            <a:endParaRPr lang="en-GB"/>
          </a:p>
        </p:txBody>
      </p:sp>
    </p:spTree>
    <p:extLst>
      <p:ext uri="{BB962C8B-B14F-4D97-AF65-F5344CB8AC3E}">
        <p14:creationId xmlns:p14="http://schemas.microsoft.com/office/powerpoint/2010/main" val="60795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364E91F6-825F-4829-BA6E-DB30F9D20986}" type="slidenum">
              <a:rPr lang="en-GB" smtClean="0"/>
              <a:t>3</a:t>
            </a:fld>
            <a:endParaRPr lang="en-GB"/>
          </a:p>
        </p:txBody>
      </p:sp>
    </p:spTree>
    <p:extLst>
      <p:ext uri="{BB962C8B-B14F-4D97-AF65-F5344CB8AC3E}">
        <p14:creationId xmlns:p14="http://schemas.microsoft.com/office/powerpoint/2010/main" val="2473290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39D6-1A73-8E13-8E1E-6549E8F25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C97D2-B412-775E-757C-7BA36CFAA2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6C7EB-CAB3-94D0-B440-2E822651E304}"/>
              </a:ext>
            </a:extLst>
          </p:cNvPr>
          <p:cNvSpPr>
            <a:spLocks noGrp="1"/>
          </p:cNvSpPr>
          <p:nvPr>
            <p:ph type="body" idx="1"/>
          </p:nvPr>
        </p:nvSpPr>
        <p:spPr/>
        <p:txBody>
          <a:bodyPr/>
          <a:lstStyle/>
          <a:p>
            <a:endParaRPr lang="en-GB" sz="1050" dirty="0"/>
          </a:p>
        </p:txBody>
      </p:sp>
      <p:sp>
        <p:nvSpPr>
          <p:cNvPr id="4" name="Slide Number Placeholder 3">
            <a:extLst>
              <a:ext uri="{FF2B5EF4-FFF2-40B4-BE49-F238E27FC236}">
                <a16:creationId xmlns:a16="http://schemas.microsoft.com/office/drawing/2014/main" id="{65DACE3A-1263-8196-9E84-4EA5BAC10B05}"/>
              </a:ext>
            </a:extLst>
          </p:cNvPr>
          <p:cNvSpPr>
            <a:spLocks noGrp="1"/>
          </p:cNvSpPr>
          <p:nvPr>
            <p:ph type="sldNum" sz="quarter" idx="5"/>
          </p:nvPr>
        </p:nvSpPr>
        <p:spPr/>
        <p:txBody>
          <a:bodyPr/>
          <a:lstStyle/>
          <a:p>
            <a:fld id="{618025E8-28F6-488E-A7F2-05D168FC74F5}" type="slidenum">
              <a:rPr lang="en-GB" smtClean="0"/>
              <a:t>27</a:t>
            </a:fld>
            <a:endParaRPr lang="en-GB"/>
          </a:p>
        </p:txBody>
      </p:sp>
    </p:spTree>
    <p:extLst>
      <p:ext uri="{BB962C8B-B14F-4D97-AF65-F5344CB8AC3E}">
        <p14:creationId xmlns:p14="http://schemas.microsoft.com/office/powerpoint/2010/main" val="4161167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The topic of personal interest today is: </a:t>
            </a:r>
            <a:r>
              <a:rPr lang="en-GB" sz="1800" b="1" dirty="0"/>
              <a:t>an extreme or unusual weather event</a:t>
            </a:r>
            <a:r>
              <a:rPr lang="en-GB" sz="1800" b="0" dirty="0"/>
              <a:t> in Lithuania or another weather event of your choice</a:t>
            </a:r>
            <a:endParaRPr lang="en-GB" sz="1800" dirty="0"/>
          </a:p>
        </p:txBody>
      </p:sp>
      <p:sp>
        <p:nvSpPr>
          <p:cNvPr id="4" name="Slide Number Placeholder 3"/>
          <p:cNvSpPr>
            <a:spLocks noGrp="1"/>
          </p:cNvSpPr>
          <p:nvPr>
            <p:ph type="sldNum" sz="quarter" idx="5"/>
          </p:nvPr>
        </p:nvSpPr>
        <p:spPr/>
        <p:txBody>
          <a:bodyPr/>
          <a:lstStyle/>
          <a:p>
            <a:fld id="{364E91F6-825F-4829-BA6E-DB30F9D20986}" type="slidenum">
              <a:rPr lang="en-GB" smtClean="0"/>
              <a:t>4</a:t>
            </a:fld>
            <a:endParaRPr lang="en-GB"/>
          </a:p>
        </p:txBody>
      </p:sp>
    </p:spTree>
    <p:extLst>
      <p:ext uri="{BB962C8B-B14F-4D97-AF65-F5344CB8AC3E}">
        <p14:creationId xmlns:p14="http://schemas.microsoft.com/office/powerpoint/2010/main" val="135189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This is a simple pre-test, to give the Ss the opportunity to think about whether they can do it and how well. </a:t>
            </a:r>
          </a:p>
          <a:p>
            <a:r>
              <a:rPr lang="en-GB" sz="1800" dirty="0"/>
              <a:t>Read the can-do statement and give them a moment to note their score.</a:t>
            </a:r>
          </a:p>
          <a:p>
            <a:r>
              <a:rPr lang="en-GB" sz="1800" dirty="0"/>
              <a:t>NB don’t forget to return to this at the end of the lesson</a:t>
            </a:r>
          </a:p>
        </p:txBody>
      </p:sp>
      <p:sp>
        <p:nvSpPr>
          <p:cNvPr id="4" name="Slide Number Placeholder 3"/>
          <p:cNvSpPr>
            <a:spLocks noGrp="1"/>
          </p:cNvSpPr>
          <p:nvPr>
            <p:ph type="sldNum" sz="quarter" idx="5"/>
          </p:nvPr>
        </p:nvSpPr>
        <p:spPr/>
        <p:txBody>
          <a:bodyPr/>
          <a:lstStyle/>
          <a:p>
            <a:fld id="{364E91F6-825F-4829-BA6E-DB30F9D20986}" type="slidenum">
              <a:rPr lang="en-GB" smtClean="0"/>
              <a:t>5</a:t>
            </a:fld>
            <a:endParaRPr lang="en-GB"/>
          </a:p>
        </p:txBody>
      </p:sp>
    </p:spTree>
    <p:extLst>
      <p:ext uri="{BB962C8B-B14F-4D97-AF65-F5344CB8AC3E}">
        <p14:creationId xmlns:p14="http://schemas.microsoft.com/office/powerpoint/2010/main" val="2473290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teacher notes for info /  possible answers</a:t>
            </a:r>
          </a:p>
        </p:txBody>
      </p:sp>
      <p:sp>
        <p:nvSpPr>
          <p:cNvPr id="4" name="Slide Number Placeholder 3"/>
          <p:cNvSpPr>
            <a:spLocks noGrp="1"/>
          </p:cNvSpPr>
          <p:nvPr>
            <p:ph type="sldNum" sz="quarter" idx="5"/>
          </p:nvPr>
        </p:nvSpPr>
        <p:spPr/>
        <p:txBody>
          <a:bodyPr/>
          <a:lstStyle/>
          <a:p>
            <a:fld id="{618025E8-28F6-488E-A7F2-05D168FC74F5}" type="slidenum">
              <a:rPr lang="en-GB" smtClean="0"/>
              <a:t>8</a:t>
            </a:fld>
            <a:endParaRPr lang="en-GB"/>
          </a:p>
        </p:txBody>
      </p:sp>
    </p:spTree>
    <p:extLst>
      <p:ext uri="{BB962C8B-B14F-4D97-AF65-F5344CB8AC3E}">
        <p14:creationId xmlns:p14="http://schemas.microsoft.com/office/powerpoint/2010/main" val="1485513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200" dirty="0">
                <a:latin typeface="Aptos" panose="020B0004020202020204" pitchFamily="34" charset="0"/>
              </a:rPr>
              <a:t>Explain that they’re going to discuss which lifestyle choices impact most/least, but first you’d like them to think about how they work and collaborate in groups. </a:t>
            </a:r>
          </a:p>
          <a:p>
            <a:pPr>
              <a:spcAft>
                <a:spcPts val="600"/>
              </a:spcAft>
            </a:pPr>
            <a:r>
              <a:rPr lang="en-GB" sz="1200" dirty="0">
                <a:latin typeface="Aptos" panose="020B0004020202020204" pitchFamily="34" charset="0"/>
              </a:rPr>
              <a:t>Ask them to work in groups and use the worksheet in the student pages. </a:t>
            </a:r>
          </a:p>
          <a:p>
            <a:pPr>
              <a:spcAft>
                <a:spcPts val="600"/>
              </a:spcAft>
            </a:pPr>
            <a:r>
              <a:rPr lang="en-GB" sz="1200" dirty="0">
                <a:effectLst/>
                <a:latin typeface="Aptos" panose="020B0004020202020204" pitchFamily="34" charset="0"/>
                <a:ea typeface="Calibri" panose="020F0502020204030204" pitchFamily="34" charset="0"/>
                <a:cs typeface="Times New Roman" panose="02020603050405020304" pitchFamily="18" charset="0"/>
              </a:rPr>
              <a:t>Hopefully by asking them to think about participation beforehand, the groups will focus on the process, not just the task. Of categorising the cards under each heading.</a:t>
            </a:r>
          </a:p>
          <a:p>
            <a:pPr>
              <a:spcAft>
                <a:spcPts val="600"/>
              </a:spcAft>
            </a:pPr>
            <a:r>
              <a:rPr lang="en-GB" sz="1200" dirty="0">
                <a:effectLst/>
                <a:latin typeface="Aptos" panose="020B0004020202020204" pitchFamily="34" charset="0"/>
                <a:ea typeface="Calibri" panose="020F0502020204030204" pitchFamily="34" charset="0"/>
                <a:cs typeface="Times New Roman" panose="02020603050405020304" pitchFamily="18" charset="0"/>
              </a:rPr>
              <a:t>The prompts below are about encouraging participation  more than they are about “how do you say …?”</a:t>
            </a:r>
          </a:p>
          <a:p>
            <a:pPr>
              <a:spcAft>
                <a:spcPts val="600"/>
              </a:spcAft>
            </a:pPr>
            <a:r>
              <a:rPr lang="en-GB" sz="1200" dirty="0">
                <a:effectLst/>
                <a:latin typeface="Aptos" panose="020B0004020202020204" pitchFamily="34" charset="0"/>
                <a:ea typeface="Calibri" panose="020F0502020204030204" pitchFamily="34" charset="0"/>
                <a:cs typeface="Times New Roman" panose="02020603050405020304" pitchFamily="18" charset="0"/>
              </a:rPr>
              <a:t>Give them 5 minutes to work through the questions and then move onto sorting the cards and the discussion. Return to levels of participation afterwards</a:t>
            </a:r>
          </a:p>
          <a:p>
            <a:endParaRPr lang="en-GB"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18025E8-28F6-488E-A7F2-05D168FC74F5}" type="slidenum">
              <a:rPr lang="en-GB" smtClean="0"/>
              <a:t>9</a:t>
            </a:fld>
            <a:endParaRPr lang="en-GB"/>
          </a:p>
        </p:txBody>
      </p:sp>
    </p:spTree>
    <p:extLst>
      <p:ext uri="{BB962C8B-B14F-4D97-AF65-F5344CB8AC3E}">
        <p14:creationId xmlns:p14="http://schemas.microsoft.com/office/powerpoint/2010/main" val="464087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GB" sz="1800" kern="1400" spc="-50" dirty="0">
                <a:effectLst/>
                <a:latin typeface="Aptos" panose="020B0004020202020204" pitchFamily="34" charset="0"/>
                <a:ea typeface="Aptos" panose="020B0004020202020204" pitchFamily="34" charset="0"/>
                <a:cs typeface="Calibri" panose="020F0502020204030204" pitchFamily="34" charset="0"/>
              </a:rPr>
              <a:t>Have them study the 11 lifestyle choices on the cards</a:t>
            </a:r>
            <a:r>
              <a:rPr lang="en-GB" sz="1800" kern="1400" spc="-50" baseline="30000" dirty="0">
                <a:effectLst/>
                <a:highlight>
                  <a:srgbClr val="FFFF00"/>
                </a:highlight>
                <a:latin typeface="Aptos" panose="020B0004020202020204" pitchFamily="34" charset="0"/>
                <a:ea typeface="Aptos" panose="020B0004020202020204" pitchFamily="34" charset="0"/>
                <a:cs typeface="Calibri" panose="020F0502020204030204" pitchFamily="34" charset="0"/>
              </a:rPr>
              <a:t> </a:t>
            </a:r>
            <a:r>
              <a:rPr lang="en-GB" sz="1800" kern="1400" spc="-50" baseline="0" dirty="0">
                <a:effectLst>
                  <a:outerShdw blurRad="38100" dist="38100" dir="2700000" algn="tl">
                    <a:srgbClr val="000000">
                      <a:alpha val="43137"/>
                    </a:srgbClr>
                  </a:outerShdw>
                </a:effectLst>
                <a:highlight>
                  <a:srgbClr val="FFFF00"/>
                </a:highlight>
                <a:latin typeface="Aptos" panose="020B0004020202020204" pitchFamily="34" charset="0"/>
                <a:ea typeface="Aptos" panose="020B0004020202020204" pitchFamily="34" charset="0"/>
                <a:cs typeface="Calibri" panose="020F0502020204030204" pitchFamily="34" charset="0"/>
              </a:rPr>
              <a:t>(appendix 1), </a:t>
            </a:r>
            <a:r>
              <a:rPr lang="en-GB" sz="1800" kern="1400" spc="-50" baseline="0" dirty="0">
                <a:effectLst/>
                <a:highlight>
                  <a:srgbClr val="FFFF00"/>
                </a:highlight>
                <a:latin typeface="Aptos" panose="020B0004020202020204" pitchFamily="34" charset="0"/>
                <a:ea typeface="Aptos" panose="020B0004020202020204" pitchFamily="34" charset="0"/>
                <a:cs typeface="Calibri" panose="020F0502020204030204" pitchFamily="34" charset="0"/>
              </a:rPr>
              <a:t>d</a:t>
            </a:r>
            <a:r>
              <a:rPr lang="en-GB" sz="1800" kern="1400" spc="-50" dirty="0">
                <a:effectLst/>
                <a:latin typeface="Aptos" panose="020B0004020202020204" pitchFamily="34" charset="0"/>
                <a:ea typeface="Aptos" panose="020B0004020202020204" pitchFamily="34" charset="0"/>
                <a:cs typeface="Calibri" panose="020F0502020204030204" pitchFamily="34" charset="0"/>
              </a:rPr>
              <a:t>iscuss and agree  which would reduce their carbon footprint the most. </a:t>
            </a:r>
          </a:p>
          <a:p>
            <a:pPr>
              <a:lnSpc>
                <a:spcPct val="107000"/>
              </a:lnSpc>
              <a:spcAft>
                <a:spcPts val="600"/>
              </a:spcAft>
            </a:pPr>
            <a:r>
              <a:rPr lang="en-GB" sz="1800" kern="1400" spc="-50" dirty="0">
                <a:effectLst/>
                <a:latin typeface="Aptos" panose="020B0004020202020204" pitchFamily="34" charset="0"/>
                <a:ea typeface="Aptos" panose="020B0004020202020204" pitchFamily="34" charset="0"/>
                <a:cs typeface="Calibri" panose="020F0502020204030204" pitchFamily="34" charset="0"/>
              </a:rPr>
              <a:t> They have to divide the choices into 3 groups: low impact, moderate impact and high impact. When they have reached their conclusion,  have them take a photo of where they have placed the cards</a:t>
            </a:r>
            <a:r>
              <a:rPr lang="en-GB" sz="1800" b="1" i="1" kern="1400" spc="-50" dirty="0">
                <a:effectLst/>
                <a:latin typeface="Aptos" panose="020B0004020202020204" pitchFamily="34" charset="0"/>
                <a:ea typeface="Aptos" panose="020B0004020202020204" pitchFamily="34" charset="0"/>
                <a:cs typeface="Calibri" panose="020F0502020204030204" pitchFamily="34" charset="0"/>
              </a:rPr>
              <a:t>, </a:t>
            </a:r>
            <a:r>
              <a:rPr lang="en-GB" sz="1800" b="0" i="0" kern="1400" spc="-50" dirty="0">
                <a:effectLst/>
                <a:latin typeface="Aptos" panose="020B0004020202020204" pitchFamily="34" charset="0"/>
                <a:ea typeface="Aptos" panose="020B0004020202020204" pitchFamily="34" charset="0"/>
                <a:cs typeface="Calibri" panose="020F0502020204030204" pitchFamily="34" charset="0"/>
              </a:rPr>
              <a:t>they</a:t>
            </a:r>
            <a:r>
              <a:rPr lang="en-GB" sz="1800" b="1" i="1" kern="1400" spc="-50" dirty="0">
                <a:effectLst/>
                <a:latin typeface="Aptos" panose="020B0004020202020204" pitchFamily="34" charset="0"/>
                <a:ea typeface="Aptos" panose="020B0004020202020204" pitchFamily="34" charset="0"/>
                <a:cs typeface="Calibri" panose="020F0502020204030204" pitchFamily="34" charset="0"/>
              </a:rPr>
              <a:t> </a:t>
            </a:r>
            <a:r>
              <a:rPr lang="en-GB" sz="1800" kern="1400" spc="-50" dirty="0">
                <a:effectLst/>
                <a:latin typeface="Aptos" panose="020B0004020202020204" pitchFamily="34" charset="0"/>
                <a:ea typeface="Aptos" panose="020B0004020202020204" pitchFamily="34" charset="0"/>
                <a:cs typeface="Calibri" panose="020F0502020204030204" pitchFamily="34" charset="0"/>
              </a:rPr>
              <a:t>then agree on their ‘Top 5’.</a:t>
            </a:r>
          </a:p>
          <a:p>
            <a:endParaRPr lang="en-GB"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18025E8-28F6-488E-A7F2-05D168FC74F5}" type="slidenum">
              <a:rPr lang="en-GB" smtClean="0"/>
              <a:t>10</a:t>
            </a:fld>
            <a:endParaRPr lang="en-GB"/>
          </a:p>
        </p:txBody>
      </p:sp>
    </p:spTree>
    <p:extLst>
      <p:ext uri="{BB962C8B-B14F-4D97-AF65-F5344CB8AC3E}">
        <p14:creationId xmlns:p14="http://schemas.microsoft.com/office/powerpoint/2010/main" val="3347331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12</a:t>
            </a:fld>
            <a:endParaRPr lang="en-GB"/>
          </a:p>
        </p:txBody>
      </p:sp>
    </p:spTree>
    <p:extLst>
      <p:ext uri="{BB962C8B-B14F-4D97-AF65-F5344CB8AC3E}">
        <p14:creationId xmlns:p14="http://schemas.microsoft.com/office/powerpoint/2010/main" val="3056908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13</a:t>
            </a:fld>
            <a:endParaRPr lang="en-GB"/>
          </a:p>
        </p:txBody>
      </p:sp>
    </p:spTree>
    <p:extLst>
      <p:ext uri="{BB962C8B-B14F-4D97-AF65-F5344CB8AC3E}">
        <p14:creationId xmlns:p14="http://schemas.microsoft.com/office/powerpoint/2010/main" val="4050713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commons.wikimedia.org/wiki/file:wikiproject_council_project_list_icon.svg" TargetMode="Externa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commons.wikimedia.org/wiki/file:wikiproject_council_project_list_icon.svg" TargetMode="External"/><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ck and white plain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919BA8-035A-4CFF-A77C-0589C8138D9E}"/>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7" name="Content Placeholder 2">
            <a:extLst>
              <a:ext uri="{FF2B5EF4-FFF2-40B4-BE49-F238E27FC236}">
                <a16:creationId xmlns:a16="http://schemas.microsoft.com/office/drawing/2014/main" id="{118B8A7F-68FB-460A-8B7A-EF6C6DC53794}"/>
              </a:ext>
            </a:extLst>
          </p:cNvPr>
          <p:cNvSpPr>
            <a:spLocks noGrp="1"/>
          </p:cNvSpPr>
          <p:nvPr>
            <p:ph idx="1"/>
          </p:nvPr>
        </p:nvSpPr>
        <p:spPr>
          <a:xfrm>
            <a:off x="838200" y="1825625"/>
            <a:ext cx="10050379" cy="4351338"/>
          </a:xfrm>
        </p:spPr>
        <p:txBody>
          <a:bodyPr/>
          <a:lstStyle>
            <a:lvl1pPr>
              <a:defRPr sz="3600"/>
            </a:lvl1p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58860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ening task">
    <p:bg>
      <p:bgPr>
        <a:solidFill>
          <a:srgbClr val="F3C9C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60864-0E05-6F6F-2BC6-15AB5CD49E0F}"/>
              </a:ext>
            </a:extLst>
          </p:cNvPr>
          <p:cNvSpPr/>
          <p:nvPr userDrawn="1"/>
        </p:nvSpPr>
        <p:spPr>
          <a:xfrm>
            <a:off x="10739120" y="341469"/>
            <a:ext cx="985520" cy="1325557"/>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(LISTENING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9358086"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Question 1</a:t>
            </a:r>
          </a:p>
          <a:p>
            <a:pPr>
              <a:buClr>
                <a:srgbClr val="BF574F"/>
              </a:buClr>
            </a:pPr>
            <a:r>
              <a:rPr lang="en-GB" dirty="0"/>
              <a:t>Question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6F8BD664-C93C-4F9C-B403-9E4F2F1F46B3}"/>
              </a:ext>
            </a:extLst>
          </p:cNvPr>
          <p:cNvPicPr>
            <a:picLocks noChangeAspect="1"/>
          </p:cNvPicPr>
          <p:nvPr userDrawn="1"/>
        </p:nvPicPr>
        <p:blipFill>
          <a:blip r:embed="rId2"/>
          <a:stretch>
            <a:fillRect/>
          </a:stretch>
        </p:blipFill>
        <p:spPr>
          <a:xfrm>
            <a:off x="317857" y="167286"/>
            <a:ext cx="1499746" cy="1499746"/>
          </a:xfrm>
          <a:prstGeom prst="rect">
            <a:avLst/>
          </a:prstGeom>
        </p:spPr>
      </p:pic>
    </p:spTree>
    <p:extLst>
      <p:ext uri="{BB962C8B-B14F-4D97-AF65-F5344CB8AC3E}">
        <p14:creationId xmlns:p14="http://schemas.microsoft.com/office/powerpoint/2010/main" val="1791941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ritten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(WRITTEN TASK)</a:t>
            </a:r>
          </a:p>
        </p:txBody>
      </p: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70E057DF-1729-4612-BF82-6729ABE3BADE}"/>
              </a:ext>
            </a:extLst>
          </p:cNvPr>
          <p:cNvPicPr>
            <a:picLocks noChangeAspect="1"/>
          </p:cNvPicPr>
          <p:nvPr userDrawn="1"/>
        </p:nvPicPr>
        <p:blipFill>
          <a:blip r:embed="rId2"/>
          <a:stretch>
            <a:fillRect/>
          </a:stretch>
        </p:blipFill>
        <p:spPr>
          <a:xfrm>
            <a:off x="319871" y="87099"/>
            <a:ext cx="1499746" cy="1499746"/>
          </a:xfrm>
          <a:prstGeom prst="rect">
            <a:avLst/>
          </a:prstGeom>
        </p:spPr>
      </p:pic>
    </p:spTree>
    <p:extLst>
      <p:ext uri="{BB962C8B-B14F-4D97-AF65-F5344CB8AC3E}">
        <p14:creationId xmlns:p14="http://schemas.microsoft.com/office/powerpoint/2010/main" val="3343989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ading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(READING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5AFD3758-63A2-4BBE-B0D0-BB7A06D0F2BD}"/>
              </a:ext>
            </a:extLst>
          </p:cNvPr>
          <p:cNvPicPr>
            <a:picLocks noChangeAspect="1"/>
          </p:cNvPicPr>
          <p:nvPr userDrawn="1"/>
        </p:nvPicPr>
        <p:blipFill>
          <a:blip r:embed="rId2"/>
          <a:stretch>
            <a:fillRect/>
          </a:stretch>
        </p:blipFill>
        <p:spPr>
          <a:xfrm>
            <a:off x="298703" y="167286"/>
            <a:ext cx="1505843" cy="1499746"/>
          </a:xfrm>
          <a:prstGeom prst="rect">
            <a:avLst/>
          </a:prstGeom>
        </p:spPr>
      </p:pic>
    </p:spTree>
    <p:extLst>
      <p:ext uri="{BB962C8B-B14F-4D97-AF65-F5344CB8AC3E}">
        <p14:creationId xmlns:p14="http://schemas.microsoft.com/office/powerpoint/2010/main" val="1731714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(VIDEO TASK)</a:t>
            </a:r>
          </a:p>
        </p:txBody>
      </p: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9C5A79FE-5C76-4482-B61B-C51DB01CB521}"/>
              </a:ext>
            </a:extLst>
          </p:cNvPr>
          <p:cNvPicPr>
            <a:picLocks noChangeAspect="1"/>
          </p:cNvPicPr>
          <p:nvPr userDrawn="1"/>
        </p:nvPicPr>
        <p:blipFill>
          <a:blip r:embed="rId2"/>
          <a:stretch>
            <a:fillRect/>
          </a:stretch>
        </p:blipFill>
        <p:spPr>
          <a:xfrm>
            <a:off x="345362" y="167286"/>
            <a:ext cx="1505843" cy="1499746"/>
          </a:xfrm>
          <a:prstGeom prst="rect">
            <a:avLst/>
          </a:prstGeom>
        </p:spPr>
      </p:pic>
    </p:spTree>
    <p:extLst>
      <p:ext uri="{BB962C8B-B14F-4D97-AF65-F5344CB8AC3E}">
        <p14:creationId xmlns:p14="http://schemas.microsoft.com/office/powerpoint/2010/main" val="278299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me">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(GAME)</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0C87D7C3-34AD-4CCC-B9A7-966A0E0402F1}"/>
              </a:ext>
            </a:extLst>
          </p:cNvPr>
          <p:cNvPicPr>
            <a:picLocks noChangeAspect="1"/>
          </p:cNvPicPr>
          <p:nvPr userDrawn="1"/>
        </p:nvPicPr>
        <p:blipFill>
          <a:blip r:embed="rId2"/>
          <a:stretch>
            <a:fillRect/>
          </a:stretch>
        </p:blipFill>
        <p:spPr>
          <a:xfrm>
            <a:off x="340609" y="167286"/>
            <a:ext cx="1499746" cy="1499746"/>
          </a:xfrm>
          <a:prstGeom prst="rect">
            <a:avLst/>
          </a:prstGeom>
        </p:spPr>
      </p:pic>
    </p:spTree>
    <p:extLst>
      <p:ext uri="{BB962C8B-B14F-4D97-AF65-F5344CB8AC3E}">
        <p14:creationId xmlns:p14="http://schemas.microsoft.com/office/powerpoint/2010/main" val="2893655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(TEACHER-LED ACTIVITY/FEEDBACK)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4B0EC174-BED2-4B3A-9DA9-21E11507AEA8}"/>
              </a:ext>
            </a:extLst>
          </p:cNvPr>
          <p:cNvPicPr>
            <a:picLocks noChangeAspect="1"/>
          </p:cNvPicPr>
          <p:nvPr userDrawn="1"/>
        </p:nvPicPr>
        <p:blipFill>
          <a:blip r:embed="rId2"/>
          <a:stretch>
            <a:fillRect/>
          </a:stretch>
        </p:blipFill>
        <p:spPr>
          <a:xfrm>
            <a:off x="404013" y="325879"/>
            <a:ext cx="1499746" cy="1499746"/>
          </a:xfrm>
          <a:prstGeom prst="rect">
            <a:avLst/>
          </a:prstGeom>
        </p:spPr>
      </p:pic>
      <p:sp>
        <p:nvSpPr>
          <p:cNvPr id="4" name="Rectangle 3">
            <a:extLst>
              <a:ext uri="{FF2B5EF4-FFF2-40B4-BE49-F238E27FC236}">
                <a16:creationId xmlns:a16="http://schemas.microsoft.com/office/drawing/2014/main" id="{F01600A6-2CCA-AE1F-67DC-946BC8E6ED32}"/>
              </a:ext>
            </a:extLst>
          </p:cNvPr>
          <p:cNvSpPr/>
          <p:nvPr userDrawn="1"/>
        </p:nvSpPr>
        <p:spPr>
          <a:xfrm>
            <a:off x="10688320" y="341469"/>
            <a:ext cx="914400" cy="1325560"/>
          </a:xfrm>
          <a:prstGeom prst="rect">
            <a:avLst/>
          </a:prstGeom>
          <a:solidFill>
            <a:srgbClr val="DAC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2747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REFLECTION (META)</a:t>
            </a:r>
          </a:p>
        </p:txBody>
      </p: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grpSp>
        <p:nvGrpSpPr>
          <p:cNvPr id="8" name="Group 7">
            <a:extLst>
              <a:ext uri="{FF2B5EF4-FFF2-40B4-BE49-F238E27FC236}">
                <a16:creationId xmlns:a16="http://schemas.microsoft.com/office/drawing/2014/main" id="{00454BBE-2753-4B59-84B6-E724BE447301}"/>
              </a:ext>
            </a:extLst>
          </p:cNvPr>
          <p:cNvGrpSpPr/>
          <p:nvPr userDrawn="1"/>
        </p:nvGrpSpPr>
        <p:grpSpPr>
          <a:xfrm>
            <a:off x="103632" y="91440"/>
            <a:ext cx="1512000" cy="1512000"/>
            <a:chOff x="341376" y="4194048"/>
            <a:chExt cx="1512000" cy="1512000"/>
          </a:xfrm>
        </p:grpSpPr>
        <p:sp>
          <p:nvSpPr>
            <p:cNvPr id="9" name="Oval 8">
              <a:extLst>
                <a:ext uri="{FF2B5EF4-FFF2-40B4-BE49-F238E27FC236}">
                  <a16:creationId xmlns:a16="http://schemas.microsoft.com/office/drawing/2014/main" id="{DF3E059E-102E-4727-9B19-6E9238332B23}"/>
                </a:ext>
              </a:extLst>
            </p:cNvPr>
            <p:cNvSpPr/>
            <p:nvPr/>
          </p:nvSpPr>
          <p:spPr>
            <a:xfrm>
              <a:off x="341376" y="4194048"/>
              <a:ext cx="1512000" cy="1512000"/>
            </a:xfrm>
            <a:prstGeom prst="ellipse">
              <a:avLst/>
            </a:prstGeom>
            <a:noFill/>
            <a:ln w="3810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2876E24A-CC88-491D-BEDB-B9C9E88B2CDD}"/>
                </a:ext>
              </a:extLst>
            </p:cNvPr>
            <p:cNvSpPr/>
            <p:nvPr/>
          </p:nvSpPr>
          <p:spPr>
            <a:xfrm>
              <a:off x="580769" y="4477115"/>
              <a:ext cx="1090827" cy="745629"/>
            </a:xfrm>
            <a:custGeom>
              <a:avLst/>
              <a:gdLst>
                <a:gd name="connsiteX0" fmla="*/ 949296 w 1090827"/>
                <a:gd name="connsiteY0" fmla="*/ 258899 h 745628"/>
                <a:gd name="connsiteX1" fmla="*/ 917537 w 1090827"/>
                <a:gd name="connsiteY1" fmla="*/ 263041 h 745628"/>
                <a:gd name="connsiteX2" fmla="*/ 921680 w 1090827"/>
                <a:gd name="connsiteY2" fmla="*/ 231283 h 745628"/>
                <a:gd name="connsiteX3" fmla="*/ 783600 w 1090827"/>
                <a:gd name="connsiteY3" fmla="*/ 93204 h 745628"/>
                <a:gd name="connsiteX4" fmla="*/ 697991 w 1090827"/>
                <a:gd name="connsiteY4" fmla="*/ 122200 h 745628"/>
                <a:gd name="connsiteX5" fmla="*/ 562673 w 1090827"/>
                <a:gd name="connsiteY5" fmla="*/ 10356 h 745628"/>
                <a:gd name="connsiteX6" fmla="*/ 428736 w 1090827"/>
                <a:gd name="connsiteY6" fmla="*/ 113915 h 745628"/>
                <a:gd name="connsiteX7" fmla="*/ 314131 w 1090827"/>
                <a:gd name="connsiteY7" fmla="*/ 51780 h 745628"/>
                <a:gd name="connsiteX8" fmla="*/ 176051 w 1090827"/>
                <a:gd name="connsiteY8" fmla="*/ 189859 h 745628"/>
                <a:gd name="connsiteX9" fmla="*/ 180194 w 1090827"/>
                <a:gd name="connsiteY9" fmla="*/ 221617 h 745628"/>
                <a:gd name="connsiteX10" fmla="*/ 148435 w 1090827"/>
                <a:gd name="connsiteY10" fmla="*/ 217475 h 745628"/>
                <a:gd name="connsiteX11" fmla="*/ 10356 w 1090827"/>
                <a:gd name="connsiteY11" fmla="*/ 355554 h 745628"/>
                <a:gd name="connsiteX12" fmla="*/ 148435 w 1090827"/>
                <a:gd name="connsiteY12" fmla="*/ 493634 h 745628"/>
                <a:gd name="connsiteX13" fmla="*/ 149816 w 1090827"/>
                <a:gd name="connsiteY13" fmla="*/ 493634 h 745628"/>
                <a:gd name="connsiteX14" fmla="*/ 286515 w 1090827"/>
                <a:gd name="connsiteY14" fmla="*/ 617905 h 745628"/>
                <a:gd name="connsiteX15" fmla="*/ 370743 w 1090827"/>
                <a:gd name="connsiteY15" fmla="*/ 588909 h 745628"/>
                <a:gd name="connsiteX16" fmla="*/ 369362 w 1090827"/>
                <a:gd name="connsiteY16" fmla="*/ 604097 h 745628"/>
                <a:gd name="connsiteX17" fmla="*/ 507442 w 1090827"/>
                <a:gd name="connsiteY17" fmla="*/ 742177 h 745628"/>
                <a:gd name="connsiteX18" fmla="*/ 645521 w 1090827"/>
                <a:gd name="connsiteY18" fmla="*/ 616524 h 745628"/>
                <a:gd name="connsiteX19" fmla="*/ 755985 w 1090827"/>
                <a:gd name="connsiteY19" fmla="*/ 673137 h 745628"/>
                <a:gd name="connsiteX20" fmla="*/ 894064 w 1090827"/>
                <a:gd name="connsiteY20" fmla="*/ 535058 h 745628"/>
                <a:gd name="connsiteX21" fmla="*/ 894064 w 1090827"/>
                <a:gd name="connsiteY21" fmla="*/ 522630 h 745628"/>
                <a:gd name="connsiteX22" fmla="*/ 949296 w 1090827"/>
                <a:gd name="connsiteY22" fmla="*/ 535058 h 745628"/>
                <a:gd name="connsiteX23" fmla="*/ 1087375 w 1090827"/>
                <a:gd name="connsiteY23" fmla="*/ 396978 h 745628"/>
                <a:gd name="connsiteX24" fmla="*/ 949296 w 1090827"/>
                <a:gd name="connsiteY24" fmla="*/ 258899 h 7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0827" h="745628">
                  <a:moveTo>
                    <a:pt x="949296" y="258899"/>
                  </a:moveTo>
                  <a:cubicBezTo>
                    <a:pt x="938249" y="258899"/>
                    <a:pt x="928584" y="260280"/>
                    <a:pt x="917537" y="263041"/>
                  </a:cubicBezTo>
                  <a:cubicBezTo>
                    <a:pt x="920299" y="253376"/>
                    <a:pt x="921680" y="242329"/>
                    <a:pt x="921680" y="231283"/>
                  </a:cubicBezTo>
                  <a:cubicBezTo>
                    <a:pt x="921680" y="155339"/>
                    <a:pt x="859544" y="93204"/>
                    <a:pt x="783600" y="93204"/>
                  </a:cubicBezTo>
                  <a:cubicBezTo>
                    <a:pt x="751842" y="93204"/>
                    <a:pt x="721465" y="104250"/>
                    <a:pt x="697991" y="122200"/>
                  </a:cubicBezTo>
                  <a:cubicBezTo>
                    <a:pt x="686945" y="58684"/>
                    <a:pt x="630332" y="10356"/>
                    <a:pt x="562673" y="10356"/>
                  </a:cubicBezTo>
                  <a:cubicBezTo>
                    <a:pt x="499157" y="10356"/>
                    <a:pt x="445306" y="54541"/>
                    <a:pt x="428736" y="113915"/>
                  </a:cubicBezTo>
                  <a:cubicBezTo>
                    <a:pt x="403882" y="76634"/>
                    <a:pt x="362458" y="51780"/>
                    <a:pt x="314131" y="51780"/>
                  </a:cubicBezTo>
                  <a:cubicBezTo>
                    <a:pt x="238187" y="51780"/>
                    <a:pt x="176051" y="113915"/>
                    <a:pt x="176051" y="189859"/>
                  </a:cubicBezTo>
                  <a:cubicBezTo>
                    <a:pt x="176051" y="200905"/>
                    <a:pt x="177432" y="210571"/>
                    <a:pt x="180194" y="221617"/>
                  </a:cubicBezTo>
                  <a:cubicBezTo>
                    <a:pt x="169147" y="218856"/>
                    <a:pt x="159482" y="217475"/>
                    <a:pt x="148435" y="217475"/>
                  </a:cubicBezTo>
                  <a:cubicBezTo>
                    <a:pt x="72492" y="217475"/>
                    <a:pt x="10356" y="279611"/>
                    <a:pt x="10356" y="355554"/>
                  </a:cubicBezTo>
                  <a:cubicBezTo>
                    <a:pt x="10356" y="431498"/>
                    <a:pt x="72492" y="493634"/>
                    <a:pt x="148435" y="493634"/>
                  </a:cubicBezTo>
                  <a:cubicBezTo>
                    <a:pt x="148435" y="493634"/>
                    <a:pt x="148435" y="493634"/>
                    <a:pt x="149816" y="493634"/>
                  </a:cubicBezTo>
                  <a:cubicBezTo>
                    <a:pt x="156720" y="564054"/>
                    <a:pt x="216094" y="617905"/>
                    <a:pt x="286515" y="617905"/>
                  </a:cubicBezTo>
                  <a:cubicBezTo>
                    <a:pt x="318273" y="617905"/>
                    <a:pt x="347270" y="606859"/>
                    <a:pt x="370743" y="588909"/>
                  </a:cubicBezTo>
                  <a:cubicBezTo>
                    <a:pt x="370743" y="593051"/>
                    <a:pt x="369362" y="598574"/>
                    <a:pt x="369362" y="604097"/>
                  </a:cubicBezTo>
                  <a:cubicBezTo>
                    <a:pt x="369362" y="680041"/>
                    <a:pt x="431498" y="742177"/>
                    <a:pt x="507442" y="742177"/>
                  </a:cubicBezTo>
                  <a:cubicBezTo>
                    <a:pt x="579243" y="742177"/>
                    <a:pt x="638617" y="686945"/>
                    <a:pt x="645521" y="616524"/>
                  </a:cubicBezTo>
                  <a:cubicBezTo>
                    <a:pt x="670375" y="651044"/>
                    <a:pt x="710418" y="673137"/>
                    <a:pt x="755985" y="673137"/>
                  </a:cubicBezTo>
                  <a:cubicBezTo>
                    <a:pt x="831928" y="673137"/>
                    <a:pt x="894064" y="611001"/>
                    <a:pt x="894064" y="535058"/>
                  </a:cubicBezTo>
                  <a:cubicBezTo>
                    <a:pt x="894064" y="530915"/>
                    <a:pt x="894064" y="526773"/>
                    <a:pt x="894064" y="522630"/>
                  </a:cubicBezTo>
                  <a:cubicBezTo>
                    <a:pt x="910633" y="529534"/>
                    <a:pt x="929965" y="535058"/>
                    <a:pt x="949296" y="535058"/>
                  </a:cubicBezTo>
                  <a:cubicBezTo>
                    <a:pt x="1025239" y="535058"/>
                    <a:pt x="1087375" y="472922"/>
                    <a:pt x="1087375" y="396978"/>
                  </a:cubicBezTo>
                  <a:cubicBezTo>
                    <a:pt x="1087375" y="321035"/>
                    <a:pt x="1025239" y="258899"/>
                    <a:pt x="949296" y="258899"/>
                  </a:cubicBezTo>
                  <a:close/>
                </a:path>
              </a:pathLst>
            </a:custGeom>
            <a:solidFill>
              <a:srgbClr val="304658"/>
            </a:solidFill>
            <a:ln w="9525"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0A5BFEA9-EBDF-49F6-83C8-FAD6C08E7979}"/>
                </a:ext>
              </a:extLst>
            </p:cNvPr>
            <p:cNvSpPr/>
            <p:nvPr/>
          </p:nvSpPr>
          <p:spPr>
            <a:xfrm>
              <a:off x="774081" y="5181320"/>
              <a:ext cx="179503" cy="179503"/>
            </a:xfrm>
            <a:custGeom>
              <a:avLst/>
              <a:gdLst>
                <a:gd name="connsiteX0" fmla="*/ 176051 w 179503"/>
                <a:gd name="connsiteY0" fmla="*/ 93204 h 179503"/>
                <a:gd name="connsiteX1" fmla="*/ 93204 w 179503"/>
                <a:gd name="connsiteY1" fmla="*/ 176051 h 179503"/>
                <a:gd name="connsiteX2" fmla="*/ 10356 w 179503"/>
                <a:gd name="connsiteY2" fmla="*/ 93204 h 179503"/>
                <a:gd name="connsiteX3" fmla="*/ 93204 w 179503"/>
                <a:gd name="connsiteY3" fmla="*/ 10356 h 179503"/>
                <a:gd name="connsiteX4" fmla="*/ 176051 w 179503"/>
                <a:gd name="connsiteY4" fmla="*/ 93204 h 179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3" h="179503">
                  <a:moveTo>
                    <a:pt x="176051" y="93204"/>
                  </a:moveTo>
                  <a:cubicBezTo>
                    <a:pt x="176051" y="138959"/>
                    <a:pt x="138959" y="176051"/>
                    <a:pt x="93204" y="176051"/>
                  </a:cubicBezTo>
                  <a:cubicBezTo>
                    <a:pt x="47448" y="176051"/>
                    <a:pt x="10356" y="138959"/>
                    <a:pt x="10356" y="93204"/>
                  </a:cubicBezTo>
                  <a:cubicBezTo>
                    <a:pt x="10356" y="47448"/>
                    <a:pt x="47448" y="10356"/>
                    <a:pt x="93204" y="10356"/>
                  </a:cubicBezTo>
                  <a:cubicBezTo>
                    <a:pt x="138959" y="10356"/>
                    <a:pt x="176051" y="47448"/>
                    <a:pt x="176051" y="93204"/>
                  </a:cubicBezTo>
                  <a:close/>
                </a:path>
              </a:pathLst>
            </a:custGeom>
            <a:solidFill>
              <a:srgbClr val="304658"/>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04E9CDE-FDDF-4DDD-89A7-D2687C742880}"/>
                </a:ext>
              </a:extLst>
            </p:cNvPr>
            <p:cNvSpPr/>
            <p:nvPr/>
          </p:nvSpPr>
          <p:spPr>
            <a:xfrm>
              <a:off x="629097" y="5347015"/>
              <a:ext cx="138079" cy="138079"/>
            </a:xfrm>
            <a:custGeom>
              <a:avLst/>
              <a:gdLst>
                <a:gd name="connsiteX0" fmla="*/ 134627 w 138079"/>
                <a:gd name="connsiteY0" fmla="*/ 72492 h 138079"/>
                <a:gd name="connsiteX1" fmla="*/ 72492 w 138079"/>
                <a:gd name="connsiteY1" fmla="*/ 134627 h 138079"/>
                <a:gd name="connsiteX2" fmla="*/ 10356 w 138079"/>
                <a:gd name="connsiteY2" fmla="*/ 72492 h 138079"/>
                <a:gd name="connsiteX3" fmla="*/ 72492 w 138079"/>
                <a:gd name="connsiteY3" fmla="*/ 10356 h 138079"/>
                <a:gd name="connsiteX4" fmla="*/ 134627 w 138079"/>
                <a:gd name="connsiteY4" fmla="*/ 72492 h 13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79" h="138079">
                  <a:moveTo>
                    <a:pt x="134627" y="72492"/>
                  </a:moveTo>
                  <a:cubicBezTo>
                    <a:pt x="134627" y="106808"/>
                    <a:pt x="106808" y="134627"/>
                    <a:pt x="72492" y="134627"/>
                  </a:cubicBezTo>
                  <a:cubicBezTo>
                    <a:pt x="38175" y="134627"/>
                    <a:pt x="10356" y="106808"/>
                    <a:pt x="10356" y="72492"/>
                  </a:cubicBezTo>
                  <a:cubicBezTo>
                    <a:pt x="10356" y="38175"/>
                    <a:pt x="38175" y="10356"/>
                    <a:pt x="72492" y="10356"/>
                  </a:cubicBezTo>
                  <a:cubicBezTo>
                    <a:pt x="106808" y="10356"/>
                    <a:pt x="134627" y="38175"/>
                    <a:pt x="134627" y="72492"/>
                  </a:cubicBezTo>
                  <a:close/>
                </a:path>
              </a:pathLst>
            </a:custGeom>
            <a:solidFill>
              <a:srgbClr val="304658"/>
            </a:solidFill>
            <a:ln w="9525" cap="flat">
              <a:noFill/>
              <a:prstDash val="solid"/>
              <a:miter/>
            </a:ln>
          </p:spPr>
          <p:txBody>
            <a:bodyPr rtlCol="0" anchor="ctr"/>
            <a:lstStyle/>
            <a:p>
              <a:endParaRPr lang="en-GB"/>
            </a:p>
          </p:txBody>
        </p:sp>
      </p:grpSp>
      <p:sp>
        <p:nvSpPr>
          <p:cNvPr id="4" name="Rectangle 3">
            <a:extLst>
              <a:ext uri="{FF2B5EF4-FFF2-40B4-BE49-F238E27FC236}">
                <a16:creationId xmlns:a16="http://schemas.microsoft.com/office/drawing/2014/main" id="{8E1A4A0F-3D71-69AE-D7AD-8A6C59337A9E}"/>
              </a:ext>
            </a:extLst>
          </p:cNvPr>
          <p:cNvSpPr/>
          <p:nvPr userDrawn="1"/>
        </p:nvSpPr>
        <p:spPr>
          <a:xfrm>
            <a:off x="10617200" y="374507"/>
            <a:ext cx="965200" cy="1228927"/>
          </a:xfrm>
          <a:prstGeom prst="rect">
            <a:avLst/>
          </a:prstGeom>
          <a:solidFill>
            <a:srgbClr val="DAC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7925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ransition slide">
    <p:bg>
      <p:bgPr>
        <a:solidFill>
          <a:srgbClr val="3046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47D3-3345-4355-B413-5A24984C5920}"/>
              </a:ext>
            </a:extLst>
          </p:cNvPr>
          <p:cNvSpPr>
            <a:spLocks noGrp="1"/>
          </p:cNvSpPr>
          <p:nvPr>
            <p:ph type="title" hasCustomPrompt="1"/>
          </p:nvPr>
        </p:nvSpPr>
        <p:spPr/>
        <p:txBody>
          <a:bodyPr/>
          <a:lstStyle>
            <a:lvl1pPr>
              <a:defRPr b="0">
                <a:solidFill>
                  <a:schemeClr val="bg1"/>
                </a:solidFill>
              </a:defRPr>
            </a:lvl1pPr>
          </a:lstStyle>
          <a:p>
            <a:r>
              <a:rPr lang="en-US" dirty="0"/>
              <a:t>(add title here)</a:t>
            </a:r>
            <a:endParaRPr lang="en-GB" dirty="0"/>
          </a:p>
        </p:txBody>
      </p:sp>
      <p:sp>
        <p:nvSpPr>
          <p:cNvPr id="3" name="Arrow: Pentagon 2">
            <a:extLst>
              <a:ext uri="{FF2B5EF4-FFF2-40B4-BE49-F238E27FC236}">
                <a16:creationId xmlns:a16="http://schemas.microsoft.com/office/drawing/2014/main" id="{B42A452E-96C9-474A-B62A-C80E0B1B50BE}"/>
              </a:ext>
            </a:extLst>
          </p:cNvPr>
          <p:cNvSpPr/>
          <p:nvPr userDrawn="1"/>
        </p:nvSpPr>
        <p:spPr>
          <a:xfrm>
            <a:off x="6053323" y="1712906"/>
            <a:ext cx="4327123" cy="1966912"/>
          </a:xfrm>
          <a:prstGeom prst="homePlat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4" name="Arrow: Pentagon 3">
            <a:extLst>
              <a:ext uri="{FF2B5EF4-FFF2-40B4-BE49-F238E27FC236}">
                <a16:creationId xmlns:a16="http://schemas.microsoft.com/office/drawing/2014/main" id="{38CCEF40-0FD1-4A00-8142-9FF454DBC307}"/>
              </a:ext>
            </a:extLst>
          </p:cNvPr>
          <p:cNvSpPr/>
          <p:nvPr userDrawn="1"/>
        </p:nvSpPr>
        <p:spPr>
          <a:xfrm flipH="1">
            <a:off x="1115792" y="3640143"/>
            <a:ext cx="4415668" cy="1966912"/>
          </a:xfrm>
          <a:prstGeom prst="homePlate">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5" name="Rectangle: Rounded Corners 4">
            <a:extLst>
              <a:ext uri="{FF2B5EF4-FFF2-40B4-BE49-F238E27FC236}">
                <a16:creationId xmlns:a16="http://schemas.microsoft.com/office/drawing/2014/main" id="{6BE34641-906E-49D8-B0A5-20D668CA74D0}"/>
              </a:ext>
            </a:extLst>
          </p:cNvPr>
          <p:cNvSpPr/>
          <p:nvPr userDrawn="1"/>
        </p:nvSpPr>
        <p:spPr>
          <a:xfrm>
            <a:off x="5536303" y="513771"/>
            <a:ext cx="566512" cy="6440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a:extLst>
              <a:ext uri="{FF2B5EF4-FFF2-40B4-BE49-F238E27FC236}">
                <a16:creationId xmlns:a16="http://schemas.microsoft.com/office/drawing/2014/main" id="{9FFCEEB2-C8EB-461D-9ED2-4D7BA3613457}"/>
              </a:ext>
            </a:extLst>
          </p:cNvPr>
          <p:cNvSpPr>
            <a:spLocks noGrp="1"/>
          </p:cNvSpPr>
          <p:nvPr>
            <p:ph sz="quarter" idx="10" hasCustomPrompt="1"/>
          </p:nvPr>
        </p:nvSpPr>
        <p:spPr>
          <a:xfrm>
            <a:off x="6129330" y="1943089"/>
            <a:ext cx="3228975" cy="1485911"/>
          </a:xfrm>
        </p:spPr>
        <p:txBody>
          <a:bodyPr/>
          <a:lstStyle>
            <a:lvl1pPr marL="0" indent="0">
              <a:buNone/>
              <a:defRPr/>
            </a:lvl1pPr>
          </a:lstStyle>
          <a:p>
            <a:pPr lvl="0"/>
            <a:r>
              <a:rPr lang="en-GB" dirty="0"/>
              <a:t>Next Content </a:t>
            </a:r>
          </a:p>
        </p:txBody>
      </p:sp>
      <p:sp>
        <p:nvSpPr>
          <p:cNvPr id="8" name="Content Placeholder 6">
            <a:extLst>
              <a:ext uri="{FF2B5EF4-FFF2-40B4-BE49-F238E27FC236}">
                <a16:creationId xmlns:a16="http://schemas.microsoft.com/office/drawing/2014/main" id="{0D25458C-DEE6-404C-88F7-73B969F47BC8}"/>
              </a:ext>
            </a:extLst>
          </p:cNvPr>
          <p:cNvSpPr>
            <a:spLocks noGrp="1"/>
          </p:cNvSpPr>
          <p:nvPr>
            <p:ph sz="quarter" idx="11" hasCustomPrompt="1"/>
          </p:nvPr>
        </p:nvSpPr>
        <p:spPr>
          <a:xfrm>
            <a:off x="2166919" y="3824289"/>
            <a:ext cx="3228975" cy="1562099"/>
          </a:xfrm>
        </p:spPr>
        <p:txBody>
          <a:bodyPr/>
          <a:lstStyle>
            <a:lvl1pPr marL="0" indent="0">
              <a:buNone/>
              <a:defRPr/>
            </a:lvl1pPr>
          </a:lstStyle>
          <a:p>
            <a:pPr lvl="0"/>
            <a:r>
              <a:rPr lang="en-GB" dirty="0"/>
              <a:t>Previous Content </a:t>
            </a:r>
          </a:p>
        </p:txBody>
      </p:sp>
    </p:spTree>
    <p:extLst>
      <p:ext uri="{BB962C8B-B14F-4D97-AF65-F5344CB8AC3E}">
        <p14:creationId xmlns:p14="http://schemas.microsoft.com/office/powerpoint/2010/main" val="2846627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Resources and link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hasCustomPrompt="1"/>
          </p:nvPr>
        </p:nvSpPr>
        <p:spPr>
          <a:xfrm>
            <a:off x="1970314" y="380671"/>
            <a:ext cx="10515600" cy="1325563"/>
          </a:xfrm>
        </p:spPr>
        <p:txBody>
          <a:bodyPr/>
          <a:lstStyle>
            <a:lvl1pPr>
              <a:defRPr b="0">
                <a:latin typeface="+mn-lt"/>
              </a:defRPr>
            </a:lvl1pPr>
          </a:lstStyle>
          <a:p>
            <a:r>
              <a:rPr lang="en-US" dirty="0"/>
              <a:t>Resources</a:t>
            </a:r>
          </a:p>
        </p:txBody>
      </p:sp>
      <p:sp>
        <p:nvSpPr>
          <p:cNvPr id="3" name="Content Placeholder 2">
            <a:extLst>
              <a:ext uri="{FF2B5EF4-FFF2-40B4-BE49-F238E27FC236}">
                <a16:creationId xmlns:a16="http://schemas.microsoft.com/office/drawing/2014/main" id="{B4249271-E37D-4F55-9B6D-C6711E15F7BA}"/>
              </a:ext>
            </a:extLst>
          </p:cNvPr>
          <p:cNvSpPr>
            <a:spLocks noGrp="1"/>
          </p:cNvSpPr>
          <p:nvPr>
            <p:ph idx="1" hasCustomPrompt="1"/>
          </p:nvPr>
        </p:nvSpPr>
        <p:spPr>
          <a:xfrm>
            <a:off x="838200" y="1825625"/>
            <a:ext cx="10515600" cy="4351338"/>
          </a:xfrm>
        </p:spPr>
        <p:txBody>
          <a:bodyPr/>
          <a:lstStyle>
            <a:lvl1pPr>
              <a:buClr>
                <a:srgbClr val="304658"/>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r>
              <a:rPr lang="en-GB" sz="2800" dirty="0"/>
              <a:t>Trainer, T. (2019) </a:t>
            </a:r>
            <a:r>
              <a:rPr lang="en-GB" sz="2800" i="1" dirty="0"/>
              <a:t>How to teach English good</a:t>
            </a:r>
            <a:r>
              <a:rPr lang="en-GB" sz="2800" dirty="0"/>
              <a:t>, Oxbridge, Oxbridge University Press.</a:t>
            </a:r>
          </a:p>
          <a:p>
            <a:endParaRPr lang="en-GB" sz="2800" dirty="0"/>
          </a:p>
          <a:p>
            <a:r>
              <a:rPr lang="en-GB" sz="2800" dirty="0"/>
              <a:t>Etc.</a:t>
            </a:r>
          </a:p>
          <a:p>
            <a:endParaRPr lang="en-GB" sz="2800" dirty="0"/>
          </a:p>
          <a:p>
            <a:r>
              <a:rPr lang="en-GB" sz="2800" dirty="0"/>
              <a:t>Etc. </a:t>
            </a:r>
          </a:p>
        </p:txBody>
      </p:sp>
      <p:cxnSp>
        <p:nvCxnSpPr>
          <p:cNvPr id="4" name="Straight Connector 3">
            <a:extLst>
              <a:ext uri="{FF2B5EF4-FFF2-40B4-BE49-F238E27FC236}">
                <a16:creationId xmlns:a16="http://schemas.microsoft.com/office/drawing/2014/main" id="{29AC06C9-A611-4610-8178-6C1E9A50D7D3}"/>
              </a:ext>
            </a:extLst>
          </p:cNvPr>
          <p:cNvCxnSpPr>
            <a:cxnSpLocks/>
          </p:cNvCxnSpPr>
          <p:nvPr userDrawn="1"/>
        </p:nvCxnSpPr>
        <p:spPr>
          <a:xfrm>
            <a:off x="1970314" y="1348063"/>
            <a:ext cx="7979229" cy="0"/>
          </a:xfrm>
          <a:prstGeom prst="line">
            <a:avLst/>
          </a:prstGeom>
          <a:ln w="57150">
            <a:solidFill>
              <a:srgbClr val="304658"/>
            </a:solidFill>
          </a:ln>
        </p:spPr>
        <p:style>
          <a:lnRef idx="1">
            <a:schemeClr val="accent1"/>
          </a:lnRef>
          <a:fillRef idx="0">
            <a:schemeClr val="accent1"/>
          </a:fillRef>
          <a:effectRef idx="0">
            <a:schemeClr val="accent1"/>
          </a:effectRef>
          <a:fontRef idx="minor">
            <a:schemeClr val="tx1"/>
          </a:fontRef>
        </p:style>
      </p:cxnSp>
      <p:pic>
        <p:nvPicPr>
          <p:cNvPr id="15" name="Content Placeholder 14">
            <a:extLst>
              <a:ext uri="{FF2B5EF4-FFF2-40B4-BE49-F238E27FC236}">
                <a16:creationId xmlns:a16="http://schemas.microsoft.com/office/drawing/2014/main" id="{D2FCF2E2-0DD1-468E-B391-31C299AAB8F9}"/>
              </a:ext>
            </a:extLst>
          </p:cNvPr>
          <p:cNvPicPr>
            <a:picLocks noChangeAspect="1"/>
          </p:cNvPicPr>
          <p:nvPr userDrawn="1"/>
        </p:nvPicPr>
        <p:blipFill>
          <a:blip r:embed="rId2" cstate="hqprint">
            <a:duotone>
              <a:prstClr val="black"/>
              <a:srgbClr val="304658">
                <a:tint val="45000"/>
                <a:satMod val="400000"/>
              </a:srgbClr>
            </a:duotone>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91885" y="365125"/>
            <a:ext cx="1243073" cy="1121570"/>
          </a:xfrm>
          <a:prstGeom prst="rect">
            <a:avLst/>
          </a:prstGeom>
        </p:spPr>
      </p:pic>
    </p:spTree>
    <p:extLst>
      <p:ext uri="{BB962C8B-B14F-4D97-AF65-F5344CB8AC3E}">
        <p14:creationId xmlns:p14="http://schemas.microsoft.com/office/powerpoint/2010/main" val="2980695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Yellow templat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3985" y="1988840"/>
            <a:ext cx="10678868" cy="3816350"/>
          </a:xfrm>
          <a:prstGeom prst="rect">
            <a:avLst/>
          </a:prstGeom>
        </p:spPr>
        <p:txBody>
          <a:bodyPr vert="horz"/>
          <a:lstStyle>
            <a:lvl1pPr>
              <a:buClr>
                <a:schemeClr val="accent4"/>
              </a:buClr>
              <a:defRPr sz="2400">
                <a:solidFill>
                  <a:srgbClr val="4A5969"/>
                </a:solidFill>
              </a:defRPr>
            </a:lvl1pPr>
            <a:lvl2pPr>
              <a:buClr>
                <a:schemeClr val="accent4"/>
              </a:buClr>
              <a:defRPr sz="2400">
                <a:solidFill>
                  <a:srgbClr val="4A5969"/>
                </a:solidFill>
              </a:defRPr>
            </a:lvl2pPr>
            <a:lvl3pPr>
              <a:buClr>
                <a:schemeClr val="accent4"/>
              </a:buClr>
              <a:defRPr sz="2400">
                <a:solidFill>
                  <a:srgbClr val="4A5969"/>
                </a:solidFill>
              </a:defRPr>
            </a:lvl3pPr>
            <a:lvl4pPr>
              <a:buClr>
                <a:schemeClr val="accent4"/>
              </a:buClr>
              <a:defRPr sz="2400">
                <a:solidFill>
                  <a:srgbClr val="4A5969"/>
                </a:solidFill>
              </a:defRPr>
            </a:lvl4pPr>
            <a:lvl5pPr>
              <a:buClr>
                <a:schemeClr val="accent4"/>
              </a:buClr>
              <a:defRPr sz="2400">
                <a:solidFill>
                  <a:srgbClr val="4A596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Rectangle 2"/>
          <p:cNvSpPr>
            <a:spLocks noGrp="1" noChangeArrowheads="1"/>
          </p:cNvSpPr>
          <p:nvPr>
            <p:ph type="title"/>
          </p:nvPr>
        </p:nvSpPr>
        <p:spPr bwMode="auto">
          <a:xfrm>
            <a:off x="398585" y="76200"/>
            <a:ext cx="7797801" cy="914400"/>
          </a:xfrm>
          <a:prstGeom prst="rect">
            <a:avLst/>
          </a:prstGeom>
          <a:noFill/>
          <a:ln w="9525">
            <a:noFill/>
            <a:miter lim="800000"/>
            <a:headEnd/>
            <a:tailEnd/>
          </a:ln>
        </p:spPr>
        <p:txBody>
          <a:bodyPr/>
          <a:lstStyle>
            <a:lvl1pPr>
              <a:defRPr sz="3500">
                <a:effectLst/>
              </a:defRPr>
            </a:lvl1pPr>
          </a:lstStyle>
          <a:p>
            <a:pPr lvl="0"/>
            <a:r>
              <a:rPr lang="en-GB" dirty="0"/>
              <a:t>Click to edit Master title style</a:t>
            </a:r>
          </a:p>
        </p:txBody>
      </p:sp>
      <p:sp>
        <p:nvSpPr>
          <p:cNvPr id="4" name="Rectangle 3"/>
          <p:cNvSpPr/>
          <p:nvPr userDrawn="1"/>
        </p:nvSpPr>
        <p:spPr>
          <a:xfrm>
            <a:off x="512611" y="1052736"/>
            <a:ext cx="8330497" cy="72008"/>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2"/>
          <p:cNvSpPr>
            <a:spLocks noGrp="1"/>
          </p:cNvSpPr>
          <p:nvPr>
            <p:ph type="body" sz="quarter" idx="11"/>
          </p:nvPr>
        </p:nvSpPr>
        <p:spPr>
          <a:xfrm>
            <a:off x="423985" y="1268412"/>
            <a:ext cx="10723653" cy="648420"/>
          </a:xfrm>
          <a:prstGeom prst="rect">
            <a:avLst/>
          </a:prstGeom>
        </p:spPr>
        <p:txBody>
          <a:bodyPr vert="horz"/>
          <a:lstStyle>
            <a:lvl1pPr marL="0" indent="0">
              <a:buNone/>
              <a:defRPr sz="2800">
                <a:solidFill>
                  <a:schemeClr val="accent4"/>
                </a:solidFill>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2170598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intention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E2B-3D2E-4A4B-82F3-03027920003E}"/>
              </a:ext>
            </a:extLst>
          </p:cNvPr>
          <p:cNvSpPr>
            <a:spLocks noGrp="1"/>
          </p:cNvSpPr>
          <p:nvPr>
            <p:ph type="title" hasCustomPrompt="1"/>
          </p:nvPr>
        </p:nvSpPr>
        <p:spPr>
          <a:xfrm>
            <a:off x="1970314" y="278722"/>
            <a:ext cx="10515600" cy="1325563"/>
          </a:xfrm>
        </p:spPr>
        <p:txBody>
          <a:bodyPr/>
          <a:lstStyle>
            <a:lvl1pPr>
              <a:defRPr b="0"/>
            </a:lvl1pPr>
          </a:lstStyle>
          <a:p>
            <a:r>
              <a:rPr lang="en-US" dirty="0"/>
              <a:t>Learning intentions</a:t>
            </a:r>
            <a:endParaRPr lang="en-GB" dirty="0"/>
          </a:p>
        </p:txBody>
      </p:sp>
      <p:pic>
        <p:nvPicPr>
          <p:cNvPr id="4" name="Picture 3">
            <a:extLst>
              <a:ext uri="{FF2B5EF4-FFF2-40B4-BE49-F238E27FC236}">
                <a16:creationId xmlns:a16="http://schemas.microsoft.com/office/drawing/2014/main" id="{E6D1A4E4-BD30-41BA-8369-A636C27DB364}"/>
              </a:ext>
            </a:extLst>
          </p:cNvPr>
          <p:cNvPicPr>
            <a:picLocks noChangeAspect="1"/>
          </p:cNvPicPr>
          <p:nvPr userDrawn="1"/>
        </p:nvPicPr>
        <p:blipFill>
          <a:blip r:embed="rId2"/>
          <a:stretch>
            <a:fillRect/>
          </a:stretch>
        </p:blipFill>
        <p:spPr>
          <a:xfrm>
            <a:off x="401930" y="261281"/>
            <a:ext cx="1405097" cy="1325563"/>
          </a:xfrm>
          <a:prstGeom prst="rect">
            <a:avLst/>
          </a:prstGeom>
          <a:solidFill>
            <a:srgbClr val="EAEFF2"/>
          </a:solidFill>
        </p:spPr>
      </p:pic>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By the end of this session you will…</a:t>
            </a:r>
          </a:p>
          <a:p>
            <a:pPr>
              <a:buClr>
                <a:srgbClr val="304658"/>
              </a:buClr>
            </a:pPr>
            <a:r>
              <a:rPr lang="en-GB" sz="2800" dirty="0"/>
              <a:t>Bullet point 1</a:t>
            </a:r>
          </a:p>
          <a:p>
            <a:pPr>
              <a:buClr>
                <a:srgbClr val="304658"/>
              </a:buClr>
            </a:pPr>
            <a:r>
              <a:rPr lang="en-GB" sz="2800" dirty="0"/>
              <a:t>Bullet point 2</a:t>
            </a:r>
          </a:p>
          <a:p>
            <a:pPr>
              <a:buClr>
                <a:srgbClr val="304658"/>
              </a:buClr>
            </a:pPr>
            <a:r>
              <a:rPr lang="en-GB" sz="2800" dirty="0"/>
              <a:t>Etc.</a:t>
            </a:r>
          </a:p>
        </p:txBody>
      </p:sp>
    </p:spTree>
    <p:extLst>
      <p:ext uri="{BB962C8B-B14F-4D97-AF65-F5344CB8AC3E}">
        <p14:creationId xmlns:p14="http://schemas.microsoft.com/office/powerpoint/2010/main" val="2095128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3933628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570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703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spTree>
    <p:extLst>
      <p:ext uri="{BB962C8B-B14F-4D97-AF65-F5344CB8AC3E}">
        <p14:creationId xmlns:p14="http://schemas.microsoft.com/office/powerpoint/2010/main" val="2581489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CBFE27-747E-4E4F-BEF1-75C8E4E75707}"/>
              </a:ext>
            </a:extLst>
          </p:cNvPr>
          <p:cNvSpPr/>
          <p:nvPr userDrawn="1"/>
        </p:nvSpPr>
        <p:spPr>
          <a:xfrm>
            <a:off x="8186057" y="0"/>
            <a:ext cx="4261757" cy="6923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8050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cher Training Cov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BD191-CDFA-4EA5-93FB-61CC9DAF0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344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dult Cambridge Cover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44403E-419E-47C3-9D3A-51ED2B6E0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1436"/>
            <a:ext cx="12192000" cy="8129436"/>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597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Young Learner Cover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73E83A-591E-43C8-886A-185E8D94A5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94565"/>
            <a:ext cx="12192000" cy="8129465"/>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862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dult London Cover Pag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0BF24D-048B-4EE5-9F08-FA0A98BAC3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6442"/>
            <a:ext cx="12192000" cy="8120063"/>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022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p:nvPr>
        </p:nvSpPr>
        <p:spPr/>
        <p:txBody>
          <a:bodyPr/>
          <a:lstStyle>
            <a:lvl1pPr>
              <a:defRPr b="1">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93079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tential impact">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E2B-3D2E-4A4B-82F3-03027920003E}"/>
              </a:ext>
            </a:extLst>
          </p:cNvPr>
          <p:cNvSpPr>
            <a:spLocks noGrp="1"/>
          </p:cNvSpPr>
          <p:nvPr>
            <p:ph type="title" hasCustomPrompt="1"/>
          </p:nvPr>
        </p:nvSpPr>
        <p:spPr>
          <a:xfrm>
            <a:off x="1970314" y="278722"/>
            <a:ext cx="10515600" cy="1325563"/>
          </a:xfrm>
        </p:spPr>
        <p:txBody>
          <a:bodyPr/>
          <a:lstStyle>
            <a:lvl1pPr>
              <a:defRPr b="0"/>
            </a:lvl1pPr>
          </a:lstStyle>
          <a:p>
            <a:r>
              <a:rPr lang="en-US" dirty="0"/>
              <a:t>Potential impact</a:t>
            </a:r>
            <a:endParaRPr lang="en-GB" dirty="0"/>
          </a:p>
        </p:txBody>
      </p:sp>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Your learners will…</a:t>
            </a:r>
          </a:p>
          <a:p>
            <a:pPr>
              <a:buClr>
                <a:srgbClr val="BF574F"/>
              </a:buClr>
            </a:pPr>
            <a:r>
              <a:rPr lang="en-GB" sz="2800" dirty="0"/>
              <a:t>Bullet point 1</a:t>
            </a:r>
          </a:p>
          <a:p>
            <a:pPr>
              <a:buClr>
                <a:srgbClr val="BF574F"/>
              </a:buClr>
            </a:pPr>
            <a:r>
              <a:rPr lang="en-GB" sz="2800" dirty="0"/>
              <a:t>Bullet point 2</a:t>
            </a:r>
          </a:p>
          <a:p>
            <a:pPr>
              <a:buClr>
                <a:srgbClr val="BF574F"/>
              </a:buClr>
            </a:pPr>
            <a:r>
              <a:rPr lang="en-GB" sz="2800" dirty="0"/>
              <a:t>Bullet point 3</a:t>
            </a:r>
          </a:p>
        </p:txBody>
      </p:sp>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2490247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321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7104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7305-C47A-42D0-AEC5-006270E0CA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8242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E05E15-F6A1-492B-A7DB-BEFEAD90E242}"/>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0146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spTree>
    <p:extLst>
      <p:ext uri="{BB962C8B-B14F-4D97-AF65-F5344CB8AC3E}">
        <p14:creationId xmlns:p14="http://schemas.microsoft.com/office/powerpoint/2010/main" val="3827508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hasCustomPrompt="1"/>
          </p:nvPr>
        </p:nvSpPr>
        <p:spPr>
          <a:xfrm>
            <a:off x="838200" y="365125"/>
            <a:ext cx="10515600" cy="1325563"/>
          </a:xfrm>
        </p:spPr>
        <p:txBody>
          <a:bodyPr/>
          <a:lstStyle>
            <a:lvl1pPr>
              <a:defRPr sz="2800" b="0">
                <a:solidFill>
                  <a:srgbClr val="00B0F0"/>
                </a:solidFill>
                <a:latin typeface="+mj-lt"/>
              </a:defRPr>
            </a:lvl1pPr>
          </a:lstStyle>
          <a:p>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32873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3156898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Potential impact">
    <p:bg>
      <p:bgPr>
        <a:solidFill>
          <a:srgbClr val="EAEFF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3870894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ck and white plain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919BA8-035A-4CFF-A77C-0589C8138D9E}"/>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7" name="Content Placeholder 2">
            <a:extLst>
              <a:ext uri="{FF2B5EF4-FFF2-40B4-BE49-F238E27FC236}">
                <a16:creationId xmlns:a16="http://schemas.microsoft.com/office/drawing/2014/main" id="{118B8A7F-68FB-460A-8B7A-EF6C6DC53794}"/>
              </a:ext>
            </a:extLst>
          </p:cNvPr>
          <p:cNvSpPr>
            <a:spLocks noGrp="1"/>
          </p:cNvSpPr>
          <p:nvPr>
            <p:ph idx="1"/>
          </p:nvPr>
        </p:nvSpPr>
        <p:spPr>
          <a:xfrm>
            <a:off x="838200" y="1825625"/>
            <a:ext cx="10050379" cy="4351338"/>
          </a:xfrm>
        </p:spPr>
        <p:txBody>
          <a:bodyPr/>
          <a:lstStyle>
            <a:lvl1pPr>
              <a:defRPr sz="3600"/>
            </a:lvl1p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3700301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intention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E2B-3D2E-4A4B-82F3-03027920003E}"/>
              </a:ext>
            </a:extLst>
          </p:cNvPr>
          <p:cNvSpPr>
            <a:spLocks noGrp="1"/>
          </p:cNvSpPr>
          <p:nvPr>
            <p:ph type="title" hasCustomPrompt="1"/>
          </p:nvPr>
        </p:nvSpPr>
        <p:spPr>
          <a:xfrm>
            <a:off x="1970314" y="278722"/>
            <a:ext cx="10515600" cy="1325563"/>
          </a:xfrm>
        </p:spPr>
        <p:txBody>
          <a:bodyPr/>
          <a:lstStyle>
            <a:lvl1pPr>
              <a:defRPr b="0"/>
            </a:lvl1pPr>
          </a:lstStyle>
          <a:p>
            <a:r>
              <a:rPr lang="en-US" dirty="0"/>
              <a:t>Learning intentions</a:t>
            </a:r>
            <a:endParaRPr lang="en-GB" dirty="0"/>
          </a:p>
        </p:txBody>
      </p:sp>
      <p:pic>
        <p:nvPicPr>
          <p:cNvPr id="4" name="Picture 3">
            <a:extLst>
              <a:ext uri="{FF2B5EF4-FFF2-40B4-BE49-F238E27FC236}">
                <a16:creationId xmlns:a16="http://schemas.microsoft.com/office/drawing/2014/main" id="{E6D1A4E4-BD30-41BA-8369-A636C27DB364}"/>
              </a:ext>
            </a:extLst>
          </p:cNvPr>
          <p:cNvPicPr>
            <a:picLocks noChangeAspect="1"/>
          </p:cNvPicPr>
          <p:nvPr userDrawn="1"/>
        </p:nvPicPr>
        <p:blipFill>
          <a:blip r:embed="rId2"/>
          <a:stretch>
            <a:fillRect/>
          </a:stretch>
        </p:blipFill>
        <p:spPr>
          <a:xfrm>
            <a:off x="401930" y="261281"/>
            <a:ext cx="1405097" cy="1325563"/>
          </a:xfrm>
          <a:prstGeom prst="rect">
            <a:avLst/>
          </a:prstGeom>
          <a:solidFill>
            <a:srgbClr val="EAEFF2"/>
          </a:solidFill>
        </p:spPr>
      </p:pic>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By the end of this session you will…</a:t>
            </a:r>
          </a:p>
          <a:p>
            <a:pPr>
              <a:buClr>
                <a:srgbClr val="304658"/>
              </a:buClr>
            </a:pPr>
            <a:r>
              <a:rPr lang="en-GB" sz="2800" dirty="0"/>
              <a:t>Bullet point 1</a:t>
            </a:r>
          </a:p>
          <a:p>
            <a:pPr>
              <a:buClr>
                <a:srgbClr val="304658"/>
              </a:buClr>
            </a:pPr>
            <a:r>
              <a:rPr lang="en-GB" sz="2800" dirty="0"/>
              <a:t>Bullet point 2</a:t>
            </a:r>
          </a:p>
          <a:p>
            <a:pPr>
              <a:buClr>
                <a:srgbClr val="304658"/>
              </a:buClr>
            </a:pPr>
            <a:r>
              <a:rPr lang="en-GB" sz="2800" dirty="0"/>
              <a:t>Etc.</a:t>
            </a:r>
          </a:p>
        </p:txBody>
      </p:sp>
    </p:spTree>
    <p:extLst>
      <p:ext uri="{BB962C8B-B14F-4D97-AF65-F5344CB8AC3E}">
        <p14:creationId xmlns:p14="http://schemas.microsoft.com/office/powerpoint/2010/main" val="146236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1580459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tential impact">
    <p:bg>
      <p:bgPr>
        <a:solidFill>
          <a:srgbClr val="EAEFF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4023372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3048703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formation - 2 conten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7" name="Content Placeholder 2">
            <a:extLst>
              <a:ext uri="{FF2B5EF4-FFF2-40B4-BE49-F238E27FC236}">
                <a16:creationId xmlns:a16="http://schemas.microsoft.com/office/drawing/2014/main" id="{B2A3D79D-CFFD-4302-A957-F3917B69F0DE}"/>
              </a:ext>
            </a:extLst>
          </p:cNvPr>
          <p:cNvSpPr>
            <a:spLocks noGrp="1"/>
          </p:cNvSpPr>
          <p:nvPr>
            <p:ph sz="half" idx="1" hasCustomPrompt="1"/>
          </p:nvPr>
        </p:nvSpPr>
        <p:spPr>
          <a:xfrm>
            <a:off x="838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8" name="Content Placeholder 3">
            <a:extLst>
              <a:ext uri="{FF2B5EF4-FFF2-40B4-BE49-F238E27FC236}">
                <a16:creationId xmlns:a16="http://schemas.microsoft.com/office/drawing/2014/main" id="{80EEC2BA-88E9-45AA-92C4-7750C6514F71}"/>
              </a:ext>
            </a:extLst>
          </p:cNvPr>
          <p:cNvSpPr>
            <a:spLocks noGrp="1"/>
          </p:cNvSpPr>
          <p:nvPr>
            <p:ph sz="half" idx="2" hasCustomPrompt="1"/>
          </p:nvPr>
        </p:nvSpPr>
        <p:spPr>
          <a:xfrm>
            <a:off x="6172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4193621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formation - comparis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9" name="Text Placeholder 2">
            <a:extLst>
              <a:ext uri="{FF2B5EF4-FFF2-40B4-BE49-F238E27FC236}">
                <a16:creationId xmlns:a16="http://schemas.microsoft.com/office/drawing/2014/main" id="{0E609B14-1041-4246-881C-0ED10C389951}"/>
              </a:ext>
            </a:extLst>
          </p:cNvPr>
          <p:cNvSpPr>
            <a:spLocks noGrp="1"/>
          </p:cNvSpPr>
          <p:nvPr>
            <p:ph type="body" idx="1" hasCustomPrompt="1"/>
          </p:nvPr>
        </p:nvSpPr>
        <p:spPr>
          <a:xfrm>
            <a:off x="839788" y="1681163"/>
            <a:ext cx="5157787" cy="823912"/>
          </a:xfrm>
        </p:spPr>
        <p:txBody>
          <a:bodyPr anchor="b">
            <a:normAutofit/>
          </a:bodyPr>
          <a:lstStyle>
            <a:lvl1pPr marL="0" indent="0">
              <a:buNone/>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1</a:t>
            </a:r>
          </a:p>
        </p:txBody>
      </p:sp>
      <p:sp>
        <p:nvSpPr>
          <p:cNvPr id="10" name="Content Placeholder 3">
            <a:extLst>
              <a:ext uri="{FF2B5EF4-FFF2-40B4-BE49-F238E27FC236}">
                <a16:creationId xmlns:a16="http://schemas.microsoft.com/office/drawing/2014/main" id="{A99DD165-30A1-4C72-AC14-EAFB8ADC36E1}"/>
              </a:ext>
            </a:extLst>
          </p:cNvPr>
          <p:cNvSpPr>
            <a:spLocks noGrp="1"/>
          </p:cNvSpPr>
          <p:nvPr>
            <p:ph sz="half" idx="2" hasCustomPrompt="1"/>
          </p:nvPr>
        </p:nvSpPr>
        <p:spPr>
          <a:xfrm>
            <a:off x="839788" y="2505075"/>
            <a:ext cx="5157787"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11" name="Text Placeholder 4">
            <a:extLst>
              <a:ext uri="{FF2B5EF4-FFF2-40B4-BE49-F238E27FC236}">
                <a16:creationId xmlns:a16="http://schemas.microsoft.com/office/drawing/2014/main" id="{A3FB367D-670D-4576-A12F-47FF7A5394C7}"/>
              </a:ext>
            </a:extLst>
          </p:cNvPr>
          <p:cNvSpPr>
            <a:spLocks noGrp="1"/>
          </p:cNvSpPr>
          <p:nvPr>
            <p:ph type="body" sz="quarter" idx="3" hasCustomPrompt="1"/>
          </p:nvPr>
        </p:nvSpPr>
        <p:spPr>
          <a:xfrm>
            <a:off x="6172200" y="1681163"/>
            <a:ext cx="5183188" cy="823912"/>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HEADING 2</a:t>
            </a:r>
          </a:p>
        </p:txBody>
      </p:sp>
      <p:sp>
        <p:nvSpPr>
          <p:cNvPr id="12" name="Content Placeholder 5">
            <a:extLst>
              <a:ext uri="{FF2B5EF4-FFF2-40B4-BE49-F238E27FC236}">
                <a16:creationId xmlns:a16="http://schemas.microsoft.com/office/drawing/2014/main" id="{885F24FC-4A4D-4144-9983-649444A1192B}"/>
              </a:ext>
            </a:extLst>
          </p:cNvPr>
          <p:cNvSpPr>
            <a:spLocks noGrp="1"/>
          </p:cNvSpPr>
          <p:nvPr>
            <p:ph sz="quarter" idx="4" hasCustomPrompt="1"/>
          </p:nvPr>
        </p:nvSpPr>
        <p:spPr>
          <a:xfrm>
            <a:off x="6172200" y="2505075"/>
            <a:ext cx="5183188"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17742517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dividual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(INDIVIDUAL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Answer the following questions: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E0113830-E8EA-43B9-A10C-60D012554F16}"/>
              </a:ext>
            </a:extLst>
          </p:cNvPr>
          <p:cNvPicPr>
            <a:picLocks noChangeAspect="1"/>
          </p:cNvPicPr>
          <p:nvPr userDrawn="1"/>
        </p:nvPicPr>
        <p:blipFill>
          <a:blip r:embed="rId2"/>
          <a:stretch>
            <a:fillRect/>
          </a:stretch>
        </p:blipFill>
        <p:spPr>
          <a:xfrm>
            <a:off x="245807" y="161189"/>
            <a:ext cx="1499746" cy="1505843"/>
          </a:xfrm>
          <a:prstGeom prst="rect">
            <a:avLst/>
          </a:prstGeom>
        </p:spPr>
      </p:pic>
    </p:spTree>
    <p:extLst>
      <p:ext uri="{BB962C8B-B14F-4D97-AF65-F5344CB8AC3E}">
        <p14:creationId xmlns:p14="http://schemas.microsoft.com/office/powerpoint/2010/main" val="3801065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ir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(PAIR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In pairs discuss: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D472BF2D-C798-472C-B2B1-D7C048345C35}"/>
              </a:ext>
            </a:extLst>
          </p:cNvPr>
          <p:cNvPicPr>
            <a:picLocks noChangeAspect="1"/>
          </p:cNvPicPr>
          <p:nvPr userDrawn="1"/>
        </p:nvPicPr>
        <p:blipFill>
          <a:blip r:embed="rId2"/>
          <a:stretch>
            <a:fillRect/>
          </a:stretch>
        </p:blipFill>
        <p:spPr>
          <a:xfrm>
            <a:off x="280350" y="161189"/>
            <a:ext cx="1511939" cy="1505843"/>
          </a:xfrm>
          <a:prstGeom prst="rect">
            <a:avLst/>
          </a:prstGeom>
        </p:spPr>
      </p:pic>
    </p:spTree>
    <p:extLst>
      <p:ext uri="{BB962C8B-B14F-4D97-AF65-F5344CB8AC3E}">
        <p14:creationId xmlns:p14="http://schemas.microsoft.com/office/powerpoint/2010/main" val="272000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oup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(GROUP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8457194"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In your groups discuss:</a:t>
            </a:r>
          </a:p>
          <a:p>
            <a:pPr>
              <a:buClr>
                <a:srgbClr val="BF574F"/>
              </a:buClr>
            </a:pPr>
            <a:r>
              <a:rPr lang="en-GB" dirty="0"/>
              <a:t>Question 1</a:t>
            </a:r>
          </a:p>
          <a:p>
            <a:pPr>
              <a:buClr>
                <a:srgbClr val="BF574F"/>
              </a:buClr>
            </a:pPr>
            <a:r>
              <a:rPr lang="en-GB" dirty="0"/>
              <a:t>Question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74E7D2E8-065D-4888-95C0-D59FBC3AF215}"/>
              </a:ext>
            </a:extLst>
          </p:cNvPr>
          <p:cNvPicPr>
            <a:picLocks noChangeAspect="1"/>
          </p:cNvPicPr>
          <p:nvPr userDrawn="1"/>
        </p:nvPicPr>
        <p:blipFill>
          <a:blip r:embed="rId2">
            <a:clrChange>
              <a:clrFrom>
                <a:srgbClr val="F3C9C5"/>
              </a:clrFrom>
              <a:clrTo>
                <a:srgbClr val="F3C9C5">
                  <a:alpha val="0"/>
                </a:srgbClr>
              </a:clrTo>
            </a:clrChange>
          </a:blip>
          <a:stretch>
            <a:fillRect/>
          </a:stretch>
        </p:blipFill>
        <p:spPr>
          <a:xfrm>
            <a:off x="317863" y="167286"/>
            <a:ext cx="1499746" cy="1499746"/>
          </a:xfrm>
          <a:prstGeom prst="rect">
            <a:avLst/>
          </a:prstGeom>
        </p:spPr>
      </p:pic>
    </p:spTree>
    <p:extLst>
      <p:ext uri="{BB962C8B-B14F-4D97-AF65-F5344CB8AC3E}">
        <p14:creationId xmlns:p14="http://schemas.microsoft.com/office/powerpoint/2010/main" val="1447074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stening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(LISTENING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8873090"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Question 1</a:t>
            </a:r>
          </a:p>
          <a:p>
            <a:pPr>
              <a:buClr>
                <a:srgbClr val="BF574F"/>
              </a:buClr>
            </a:pPr>
            <a:r>
              <a:rPr lang="en-GB" dirty="0"/>
              <a:t>Question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6F8BD664-C93C-4F9C-B403-9E4F2F1F46B3}"/>
              </a:ext>
            </a:extLst>
          </p:cNvPr>
          <p:cNvPicPr>
            <a:picLocks noChangeAspect="1"/>
          </p:cNvPicPr>
          <p:nvPr userDrawn="1"/>
        </p:nvPicPr>
        <p:blipFill>
          <a:blip r:embed="rId2"/>
          <a:stretch>
            <a:fillRect/>
          </a:stretch>
        </p:blipFill>
        <p:spPr>
          <a:xfrm>
            <a:off x="317857" y="167286"/>
            <a:ext cx="1499746" cy="1499746"/>
          </a:xfrm>
          <a:prstGeom prst="rect">
            <a:avLst/>
          </a:prstGeom>
        </p:spPr>
      </p:pic>
    </p:spTree>
    <p:extLst>
      <p:ext uri="{BB962C8B-B14F-4D97-AF65-F5344CB8AC3E}">
        <p14:creationId xmlns:p14="http://schemas.microsoft.com/office/powerpoint/2010/main" val="3657768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ritten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(WRITTEN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70E057DF-1729-4612-BF82-6729ABE3BADE}"/>
              </a:ext>
            </a:extLst>
          </p:cNvPr>
          <p:cNvPicPr>
            <a:picLocks noChangeAspect="1"/>
          </p:cNvPicPr>
          <p:nvPr userDrawn="1"/>
        </p:nvPicPr>
        <p:blipFill>
          <a:blip r:embed="rId2"/>
          <a:stretch>
            <a:fillRect/>
          </a:stretch>
        </p:blipFill>
        <p:spPr>
          <a:xfrm>
            <a:off x="319871" y="87099"/>
            <a:ext cx="1499746" cy="1499746"/>
          </a:xfrm>
          <a:prstGeom prst="rect">
            <a:avLst/>
          </a:prstGeom>
        </p:spPr>
      </p:pic>
    </p:spTree>
    <p:extLst>
      <p:ext uri="{BB962C8B-B14F-4D97-AF65-F5344CB8AC3E}">
        <p14:creationId xmlns:p14="http://schemas.microsoft.com/office/powerpoint/2010/main" val="3154807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eading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(READING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5AFD3758-63A2-4BBE-B0D0-BB7A06D0F2BD}"/>
              </a:ext>
            </a:extLst>
          </p:cNvPr>
          <p:cNvPicPr>
            <a:picLocks noChangeAspect="1"/>
          </p:cNvPicPr>
          <p:nvPr userDrawn="1"/>
        </p:nvPicPr>
        <p:blipFill>
          <a:blip r:embed="rId2"/>
          <a:stretch>
            <a:fillRect/>
          </a:stretch>
        </p:blipFill>
        <p:spPr>
          <a:xfrm>
            <a:off x="298703" y="167286"/>
            <a:ext cx="1505843" cy="1499746"/>
          </a:xfrm>
          <a:prstGeom prst="rect">
            <a:avLst/>
          </a:prstGeom>
        </p:spPr>
      </p:pic>
    </p:spTree>
    <p:extLst>
      <p:ext uri="{BB962C8B-B14F-4D97-AF65-F5344CB8AC3E}">
        <p14:creationId xmlns:p14="http://schemas.microsoft.com/office/powerpoint/2010/main" val="462104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tion - 2 conten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7" name="Content Placeholder 2">
            <a:extLst>
              <a:ext uri="{FF2B5EF4-FFF2-40B4-BE49-F238E27FC236}">
                <a16:creationId xmlns:a16="http://schemas.microsoft.com/office/drawing/2014/main" id="{B2A3D79D-CFFD-4302-A957-F3917B69F0DE}"/>
              </a:ext>
            </a:extLst>
          </p:cNvPr>
          <p:cNvSpPr>
            <a:spLocks noGrp="1"/>
          </p:cNvSpPr>
          <p:nvPr>
            <p:ph sz="half" idx="1" hasCustomPrompt="1"/>
          </p:nvPr>
        </p:nvSpPr>
        <p:spPr>
          <a:xfrm>
            <a:off x="838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8" name="Content Placeholder 3">
            <a:extLst>
              <a:ext uri="{FF2B5EF4-FFF2-40B4-BE49-F238E27FC236}">
                <a16:creationId xmlns:a16="http://schemas.microsoft.com/office/drawing/2014/main" id="{80EEC2BA-88E9-45AA-92C4-7750C6514F71}"/>
              </a:ext>
            </a:extLst>
          </p:cNvPr>
          <p:cNvSpPr>
            <a:spLocks noGrp="1"/>
          </p:cNvSpPr>
          <p:nvPr>
            <p:ph sz="half" idx="2" hasCustomPrompt="1"/>
          </p:nvPr>
        </p:nvSpPr>
        <p:spPr>
          <a:xfrm>
            <a:off x="6172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1905830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deo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(VIDEO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9C5A79FE-5C76-4482-B61B-C51DB01CB521}"/>
              </a:ext>
            </a:extLst>
          </p:cNvPr>
          <p:cNvPicPr>
            <a:picLocks noChangeAspect="1"/>
          </p:cNvPicPr>
          <p:nvPr userDrawn="1"/>
        </p:nvPicPr>
        <p:blipFill>
          <a:blip r:embed="rId2"/>
          <a:stretch>
            <a:fillRect/>
          </a:stretch>
        </p:blipFill>
        <p:spPr>
          <a:xfrm>
            <a:off x="345362" y="167286"/>
            <a:ext cx="1505843" cy="1499746"/>
          </a:xfrm>
          <a:prstGeom prst="rect">
            <a:avLst/>
          </a:prstGeom>
        </p:spPr>
      </p:pic>
    </p:spTree>
    <p:extLst>
      <p:ext uri="{BB962C8B-B14F-4D97-AF65-F5344CB8AC3E}">
        <p14:creationId xmlns:p14="http://schemas.microsoft.com/office/powerpoint/2010/main" val="743553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Internet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(INTERNET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grpSp>
        <p:nvGrpSpPr>
          <p:cNvPr id="11" name="Group 10">
            <a:extLst>
              <a:ext uri="{FF2B5EF4-FFF2-40B4-BE49-F238E27FC236}">
                <a16:creationId xmlns:a16="http://schemas.microsoft.com/office/drawing/2014/main" id="{A5239F1E-986F-A3BC-FBE1-D748D6BA4058}"/>
              </a:ext>
            </a:extLst>
          </p:cNvPr>
          <p:cNvGrpSpPr/>
          <p:nvPr userDrawn="1"/>
        </p:nvGrpSpPr>
        <p:grpSpPr>
          <a:xfrm>
            <a:off x="247630" y="186201"/>
            <a:ext cx="1514469" cy="1499746"/>
            <a:chOff x="3318632" y="2108789"/>
            <a:chExt cx="1514469" cy="1499746"/>
          </a:xfrm>
        </p:grpSpPr>
        <p:sp>
          <p:nvSpPr>
            <p:cNvPr id="7" name="Oval 6">
              <a:extLst>
                <a:ext uri="{FF2B5EF4-FFF2-40B4-BE49-F238E27FC236}">
                  <a16:creationId xmlns:a16="http://schemas.microsoft.com/office/drawing/2014/main" id="{A7D47AD7-9344-EC44-9FF1-13A21CB356B3}"/>
                </a:ext>
              </a:extLst>
            </p:cNvPr>
            <p:cNvSpPr/>
            <p:nvPr userDrawn="1"/>
          </p:nvSpPr>
          <p:spPr>
            <a:xfrm>
              <a:off x="3318632" y="2108789"/>
              <a:ext cx="1505843" cy="1499746"/>
            </a:xfrm>
            <a:prstGeom prst="ellipse">
              <a:avLst/>
            </a:prstGeom>
            <a:solidFill>
              <a:srgbClr val="F3C9C5"/>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6DFEFF4E-79F0-3535-927A-54A68F26F5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258" y="2137480"/>
              <a:ext cx="1387843" cy="1387843"/>
            </a:xfrm>
            <a:prstGeom prst="rect">
              <a:avLst/>
            </a:prstGeom>
          </p:spPr>
        </p:pic>
      </p:grpSp>
    </p:spTree>
    <p:extLst>
      <p:ext uri="{BB962C8B-B14F-4D97-AF65-F5344CB8AC3E}">
        <p14:creationId xmlns:p14="http://schemas.microsoft.com/office/powerpoint/2010/main" val="3538152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ame">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(GAME)</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0C87D7C3-34AD-4CCC-B9A7-966A0E0402F1}"/>
              </a:ext>
            </a:extLst>
          </p:cNvPr>
          <p:cNvPicPr>
            <a:picLocks noChangeAspect="1"/>
          </p:cNvPicPr>
          <p:nvPr userDrawn="1"/>
        </p:nvPicPr>
        <p:blipFill>
          <a:blip r:embed="rId2"/>
          <a:stretch>
            <a:fillRect/>
          </a:stretch>
        </p:blipFill>
        <p:spPr>
          <a:xfrm>
            <a:off x="340609" y="167286"/>
            <a:ext cx="1499746" cy="1499746"/>
          </a:xfrm>
          <a:prstGeom prst="rect">
            <a:avLst/>
          </a:prstGeom>
        </p:spPr>
      </p:pic>
    </p:spTree>
    <p:extLst>
      <p:ext uri="{BB962C8B-B14F-4D97-AF65-F5344CB8AC3E}">
        <p14:creationId xmlns:p14="http://schemas.microsoft.com/office/powerpoint/2010/main" val="34327481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(TEACHER-LED ACTIVITY/FEEDBACK)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003006"/>
            <a:ext cx="845719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4B0EC174-BED2-4B3A-9DA9-21E11507AEA8}"/>
              </a:ext>
            </a:extLst>
          </p:cNvPr>
          <p:cNvPicPr>
            <a:picLocks noChangeAspect="1"/>
          </p:cNvPicPr>
          <p:nvPr userDrawn="1"/>
        </p:nvPicPr>
        <p:blipFill>
          <a:blip r:embed="rId2"/>
          <a:stretch>
            <a:fillRect/>
          </a:stretch>
        </p:blipFill>
        <p:spPr>
          <a:xfrm>
            <a:off x="404013" y="325879"/>
            <a:ext cx="1499746" cy="1499746"/>
          </a:xfrm>
          <a:prstGeom prst="rect">
            <a:avLst/>
          </a:prstGeom>
        </p:spPr>
      </p:pic>
    </p:spTree>
    <p:extLst>
      <p:ext uri="{BB962C8B-B14F-4D97-AF65-F5344CB8AC3E}">
        <p14:creationId xmlns:p14="http://schemas.microsoft.com/office/powerpoint/2010/main" val="1421712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REFLECTION (META)</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grpSp>
        <p:nvGrpSpPr>
          <p:cNvPr id="8" name="Group 7">
            <a:extLst>
              <a:ext uri="{FF2B5EF4-FFF2-40B4-BE49-F238E27FC236}">
                <a16:creationId xmlns:a16="http://schemas.microsoft.com/office/drawing/2014/main" id="{00454BBE-2753-4B59-84B6-E724BE447301}"/>
              </a:ext>
            </a:extLst>
          </p:cNvPr>
          <p:cNvGrpSpPr/>
          <p:nvPr userDrawn="1"/>
        </p:nvGrpSpPr>
        <p:grpSpPr>
          <a:xfrm>
            <a:off x="103632" y="91440"/>
            <a:ext cx="1512000" cy="1512000"/>
            <a:chOff x="341376" y="4194048"/>
            <a:chExt cx="1512000" cy="1512000"/>
          </a:xfrm>
        </p:grpSpPr>
        <p:sp>
          <p:nvSpPr>
            <p:cNvPr id="9" name="Oval 8">
              <a:extLst>
                <a:ext uri="{FF2B5EF4-FFF2-40B4-BE49-F238E27FC236}">
                  <a16:creationId xmlns:a16="http://schemas.microsoft.com/office/drawing/2014/main" id="{DF3E059E-102E-4727-9B19-6E9238332B23}"/>
                </a:ext>
              </a:extLst>
            </p:cNvPr>
            <p:cNvSpPr/>
            <p:nvPr/>
          </p:nvSpPr>
          <p:spPr>
            <a:xfrm>
              <a:off x="341376" y="4194048"/>
              <a:ext cx="1512000" cy="1512000"/>
            </a:xfrm>
            <a:prstGeom prst="ellipse">
              <a:avLst/>
            </a:prstGeom>
            <a:noFill/>
            <a:ln w="3810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2876E24A-CC88-491D-BEDB-B9C9E88B2CDD}"/>
                </a:ext>
              </a:extLst>
            </p:cNvPr>
            <p:cNvSpPr/>
            <p:nvPr/>
          </p:nvSpPr>
          <p:spPr>
            <a:xfrm>
              <a:off x="580769" y="4477115"/>
              <a:ext cx="1090827" cy="745629"/>
            </a:xfrm>
            <a:custGeom>
              <a:avLst/>
              <a:gdLst>
                <a:gd name="connsiteX0" fmla="*/ 949296 w 1090827"/>
                <a:gd name="connsiteY0" fmla="*/ 258899 h 745628"/>
                <a:gd name="connsiteX1" fmla="*/ 917537 w 1090827"/>
                <a:gd name="connsiteY1" fmla="*/ 263041 h 745628"/>
                <a:gd name="connsiteX2" fmla="*/ 921680 w 1090827"/>
                <a:gd name="connsiteY2" fmla="*/ 231283 h 745628"/>
                <a:gd name="connsiteX3" fmla="*/ 783600 w 1090827"/>
                <a:gd name="connsiteY3" fmla="*/ 93204 h 745628"/>
                <a:gd name="connsiteX4" fmla="*/ 697991 w 1090827"/>
                <a:gd name="connsiteY4" fmla="*/ 122200 h 745628"/>
                <a:gd name="connsiteX5" fmla="*/ 562673 w 1090827"/>
                <a:gd name="connsiteY5" fmla="*/ 10356 h 745628"/>
                <a:gd name="connsiteX6" fmla="*/ 428736 w 1090827"/>
                <a:gd name="connsiteY6" fmla="*/ 113915 h 745628"/>
                <a:gd name="connsiteX7" fmla="*/ 314131 w 1090827"/>
                <a:gd name="connsiteY7" fmla="*/ 51780 h 745628"/>
                <a:gd name="connsiteX8" fmla="*/ 176051 w 1090827"/>
                <a:gd name="connsiteY8" fmla="*/ 189859 h 745628"/>
                <a:gd name="connsiteX9" fmla="*/ 180194 w 1090827"/>
                <a:gd name="connsiteY9" fmla="*/ 221617 h 745628"/>
                <a:gd name="connsiteX10" fmla="*/ 148435 w 1090827"/>
                <a:gd name="connsiteY10" fmla="*/ 217475 h 745628"/>
                <a:gd name="connsiteX11" fmla="*/ 10356 w 1090827"/>
                <a:gd name="connsiteY11" fmla="*/ 355554 h 745628"/>
                <a:gd name="connsiteX12" fmla="*/ 148435 w 1090827"/>
                <a:gd name="connsiteY12" fmla="*/ 493634 h 745628"/>
                <a:gd name="connsiteX13" fmla="*/ 149816 w 1090827"/>
                <a:gd name="connsiteY13" fmla="*/ 493634 h 745628"/>
                <a:gd name="connsiteX14" fmla="*/ 286515 w 1090827"/>
                <a:gd name="connsiteY14" fmla="*/ 617905 h 745628"/>
                <a:gd name="connsiteX15" fmla="*/ 370743 w 1090827"/>
                <a:gd name="connsiteY15" fmla="*/ 588909 h 745628"/>
                <a:gd name="connsiteX16" fmla="*/ 369362 w 1090827"/>
                <a:gd name="connsiteY16" fmla="*/ 604097 h 745628"/>
                <a:gd name="connsiteX17" fmla="*/ 507442 w 1090827"/>
                <a:gd name="connsiteY17" fmla="*/ 742177 h 745628"/>
                <a:gd name="connsiteX18" fmla="*/ 645521 w 1090827"/>
                <a:gd name="connsiteY18" fmla="*/ 616524 h 745628"/>
                <a:gd name="connsiteX19" fmla="*/ 755985 w 1090827"/>
                <a:gd name="connsiteY19" fmla="*/ 673137 h 745628"/>
                <a:gd name="connsiteX20" fmla="*/ 894064 w 1090827"/>
                <a:gd name="connsiteY20" fmla="*/ 535058 h 745628"/>
                <a:gd name="connsiteX21" fmla="*/ 894064 w 1090827"/>
                <a:gd name="connsiteY21" fmla="*/ 522630 h 745628"/>
                <a:gd name="connsiteX22" fmla="*/ 949296 w 1090827"/>
                <a:gd name="connsiteY22" fmla="*/ 535058 h 745628"/>
                <a:gd name="connsiteX23" fmla="*/ 1087375 w 1090827"/>
                <a:gd name="connsiteY23" fmla="*/ 396978 h 745628"/>
                <a:gd name="connsiteX24" fmla="*/ 949296 w 1090827"/>
                <a:gd name="connsiteY24" fmla="*/ 258899 h 7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0827" h="745628">
                  <a:moveTo>
                    <a:pt x="949296" y="258899"/>
                  </a:moveTo>
                  <a:cubicBezTo>
                    <a:pt x="938249" y="258899"/>
                    <a:pt x="928584" y="260280"/>
                    <a:pt x="917537" y="263041"/>
                  </a:cubicBezTo>
                  <a:cubicBezTo>
                    <a:pt x="920299" y="253376"/>
                    <a:pt x="921680" y="242329"/>
                    <a:pt x="921680" y="231283"/>
                  </a:cubicBezTo>
                  <a:cubicBezTo>
                    <a:pt x="921680" y="155339"/>
                    <a:pt x="859544" y="93204"/>
                    <a:pt x="783600" y="93204"/>
                  </a:cubicBezTo>
                  <a:cubicBezTo>
                    <a:pt x="751842" y="93204"/>
                    <a:pt x="721465" y="104250"/>
                    <a:pt x="697991" y="122200"/>
                  </a:cubicBezTo>
                  <a:cubicBezTo>
                    <a:pt x="686945" y="58684"/>
                    <a:pt x="630332" y="10356"/>
                    <a:pt x="562673" y="10356"/>
                  </a:cubicBezTo>
                  <a:cubicBezTo>
                    <a:pt x="499157" y="10356"/>
                    <a:pt x="445306" y="54541"/>
                    <a:pt x="428736" y="113915"/>
                  </a:cubicBezTo>
                  <a:cubicBezTo>
                    <a:pt x="403882" y="76634"/>
                    <a:pt x="362458" y="51780"/>
                    <a:pt x="314131" y="51780"/>
                  </a:cubicBezTo>
                  <a:cubicBezTo>
                    <a:pt x="238187" y="51780"/>
                    <a:pt x="176051" y="113915"/>
                    <a:pt x="176051" y="189859"/>
                  </a:cubicBezTo>
                  <a:cubicBezTo>
                    <a:pt x="176051" y="200905"/>
                    <a:pt x="177432" y="210571"/>
                    <a:pt x="180194" y="221617"/>
                  </a:cubicBezTo>
                  <a:cubicBezTo>
                    <a:pt x="169147" y="218856"/>
                    <a:pt x="159482" y="217475"/>
                    <a:pt x="148435" y="217475"/>
                  </a:cubicBezTo>
                  <a:cubicBezTo>
                    <a:pt x="72492" y="217475"/>
                    <a:pt x="10356" y="279611"/>
                    <a:pt x="10356" y="355554"/>
                  </a:cubicBezTo>
                  <a:cubicBezTo>
                    <a:pt x="10356" y="431498"/>
                    <a:pt x="72492" y="493634"/>
                    <a:pt x="148435" y="493634"/>
                  </a:cubicBezTo>
                  <a:cubicBezTo>
                    <a:pt x="148435" y="493634"/>
                    <a:pt x="148435" y="493634"/>
                    <a:pt x="149816" y="493634"/>
                  </a:cubicBezTo>
                  <a:cubicBezTo>
                    <a:pt x="156720" y="564054"/>
                    <a:pt x="216094" y="617905"/>
                    <a:pt x="286515" y="617905"/>
                  </a:cubicBezTo>
                  <a:cubicBezTo>
                    <a:pt x="318273" y="617905"/>
                    <a:pt x="347270" y="606859"/>
                    <a:pt x="370743" y="588909"/>
                  </a:cubicBezTo>
                  <a:cubicBezTo>
                    <a:pt x="370743" y="593051"/>
                    <a:pt x="369362" y="598574"/>
                    <a:pt x="369362" y="604097"/>
                  </a:cubicBezTo>
                  <a:cubicBezTo>
                    <a:pt x="369362" y="680041"/>
                    <a:pt x="431498" y="742177"/>
                    <a:pt x="507442" y="742177"/>
                  </a:cubicBezTo>
                  <a:cubicBezTo>
                    <a:pt x="579243" y="742177"/>
                    <a:pt x="638617" y="686945"/>
                    <a:pt x="645521" y="616524"/>
                  </a:cubicBezTo>
                  <a:cubicBezTo>
                    <a:pt x="670375" y="651044"/>
                    <a:pt x="710418" y="673137"/>
                    <a:pt x="755985" y="673137"/>
                  </a:cubicBezTo>
                  <a:cubicBezTo>
                    <a:pt x="831928" y="673137"/>
                    <a:pt x="894064" y="611001"/>
                    <a:pt x="894064" y="535058"/>
                  </a:cubicBezTo>
                  <a:cubicBezTo>
                    <a:pt x="894064" y="530915"/>
                    <a:pt x="894064" y="526773"/>
                    <a:pt x="894064" y="522630"/>
                  </a:cubicBezTo>
                  <a:cubicBezTo>
                    <a:pt x="910633" y="529534"/>
                    <a:pt x="929965" y="535058"/>
                    <a:pt x="949296" y="535058"/>
                  </a:cubicBezTo>
                  <a:cubicBezTo>
                    <a:pt x="1025239" y="535058"/>
                    <a:pt x="1087375" y="472922"/>
                    <a:pt x="1087375" y="396978"/>
                  </a:cubicBezTo>
                  <a:cubicBezTo>
                    <a:pt x="1087375" y="321035"/>
                    <a:pt x="1025239" y="258899"/>
                    <a:pt x="949296" y="258899"/>
                  </a:cubicBezTo>
                  <a:close/>
                </a:path>
              </a:pathLst>
            </a:custGeom>
            <a:solidFill>
              <a:srgbClr val="304658"/>
            </a:solidFill>
            <a:ln w="9525"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0A5BFEA9-EBDF-49F6-83C8-FAD6C08E7979}"/>
                </a:ext>
              </a:extLst>
            </p:cNvPr>
            <p:cNvSpPr/>
            <p:nvPr/>
          </p:nvSpPr>
          <p:spPr>
            <a:xfrm>
              <a:off x="774081" y="5181320"/>
              <a:ext cx="179503" cy="179503"/>
            </a:xfrm>
            <a:custGeom>
              <a:avLst/>
              <a:gdLst>
                <a:gd name="connsiteX0" fmla="*/ 176051 w 179503"/>
                <a:gd name="connsiteY0" fmla="*/ 93204 h 179503"/>
                <a:gd name="connsiteX1" fmla="*/ 93204 w 179503"/>
                <a:gd name="connsiteY1" fmla="*/ 176051 h 179503"/>
                <a:gd name="connsiteX2" fmla="*/ 10356 w 179503"/>
                <a:gd name="connsiteY2" fmla="*/ 93204 h 179503"/>
                <a:gd name="connsiteX3" fmla="*/ 93204 w 179503"/>
                <a:gd name="connsiteY3" fmla="*/ 10356 h 179503"/>
                <a:gd name="connsiteX4" fmla="*/ 176051 w 179503"/>
                <a:gd name="connsiteY4" fmla="*/ 93204 h 179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3" h="179503">
                  <a:moveTo>
                    <a:pt x="176051" y="93204"/>
                  </a:moveTo>
                  <a:cubicBezTo>
                    <a:pt x="176051" y="138959"/>
                    <a:pt x="138959" y="176051"/>
                    <a:pt x="93204" y="176051"/>
                  </a:cubicBezTo>
                  <a:cubicBezTo>
                    <a:pt x="47448" y="176051"/>
                    <a:pt x="10356" y="138959"/>
                    <a:pt x="10356" y="93204"/>
                  </a:cubicBezTo>
                  <a:cubicBezTo>
                    <a:pt x="10356" y="47448"/>
                    <a:pt x="47448" y="10356"/>
                    <a:pt x="93204" y="10356"/>
                  </a:cubicBezTo>
                  <a:cubicBezTo>
                    <a:pt x="138959" y="10356"/>
                    <a:pt x="176051" y="47448"/>
                    <a:pt x="176051" y="93204"/>
                  </a:cubicBezTo>
                  <a:close/>
                </a:path>
              </a:pathLst>
            </a:custGeom>
            <a:solidFill>
              <a:srgbClr val="304658"/>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04E9CDE-FDDF-4DDD-89A7-D2687C742880}"/>
                </a:ext>
              </a:extLst>
            </p:cNvPr>
            <p:cNvSpPr/>
            <p:nvPr/>
          </p:nvSpPr>
          <p:spPr>
            <a:xfrm>
              <a:off x="629097" y="5347015"/>
              <a:ext cx="138079" cy="138079"/>
            </a:xfrm>
            <a:custGeom>
              <a:avLst/>
              <a:gdLst>
                <a:gd name="connsiteX0" fmla="*/ 134627 w 138079"/>
                <a:gd name="connsiteY0" fmla="*/ 72492 h 138079"/>
                <a:gd name="connsiteX1" fmla="*/ 72492 w 138079"/>
                <a:gd name="connsiteY1" fmla="*/ 134627 h 138079"/>
                <a:gd name="connsiteX2" fmla="*/ 10356 w 138079"/>
                <a:gd name="connsiteY2" fmla="*/ 72492 h 138079"/>
                <a:gd name="connsiteX3" fmla="*/ 72492 w 138079"/>
                <a:gd name="connsiteY3" fmla="*/ 10356 h 138079"/>
                <a:gd name="connsiteX4" fmla="*/ 134627 w 138079"/>
                <a:gd name="connsiteY4" fmla="*/ 72492 h 13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79" h="138079">
                  <a:moveTo>
                    <a:pt x="134627" y="72492"/>
                  </a:moveTo>
                  <a:cubicBezTo>
                    <a:pt x="134627" y="106808"/>
                    <a:pt x="106808" y="134627"/>
                    <a:pt x="72492" y="134627"/>
                  </a:cubicBezTo>
                  <a:cubicBezTo>
                    <a:pt x="38175" y="134627"/>
                    <a:pt x="10356" y="106808"/>
                    <a:pt x="10356" y="72492"/>
                  </a:cubicBezTo>
                  <a:cubicBezTo>
                    <a:pt x="10356" y="38175"/>
                    <a:pt x="38175" y="10356"/>
                    <a:pt x="72492" y="10356"/>
                  </a:cubicBezTo>
                  <a:cubicBezTo>
                    <a:pt x="106808" y="10356"/>
                    <a:pt x="134627" y="38175"/>
                    <a:pt x="134627" y="72492"/>
                  </a:cubicBezTo>
                  <a:close/>
                </a:path>
              </a:pathLst>
            </a:custGeom>
            <a:solidFill>
              <a:srgbClr val="304658"/>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580051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ransition slide">
    <p:bg>
      <p:bgPr>
        <a:solidFill>
          <a:srgbClr val="3046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47D3-3345-4355-B413-5A24984C5920}"/>
              </a:ext>
            </a:extLst>
          </p:cNvPr>
          <p:cNvSpPr>
            <a:spLocks noGrp="1"/>
          </p:cNvSpPr>
          <p:nvPr>
            <p:ph type="title" hasCustomPrompt="1"/>
          </p:nvPr>
        </p:nvSpPr>
        <p:spPr/>
        <p:txBody>
          <a:bodyPr/>
          <a:lstStyle>
            <a:lvl1pPr>
              <a:defRPr b="0">
                <a:solidFill>
                  <a:schemeClr val="bg1"/>
                </a:solidFill>
              </a:defRPr>
            </a:lvl1pPr>
          </a:lstStyle>
          <a:p>
            <a:r>
              <a:rPr lang="en-US" dirty="0"/>
              <a:t>(add title here)</a:t>
            </a:r>
            <a:endParaRPr lang="en-GB" dirty="0"/>
          </a:p>
        </p:txBody>
      </p:sp>
      <p:sp>
        <p:nvSpPr>
          <p:cNvPr id="3" name="Arrow: Pentagon 2">
            <a:extLst>
              <a:ext uri="{FF2B5EF4-FFF2-40B4-BE49-F238E27FC236}">
                <a16:creationId xmlns:a16="http://schemas.microsoft.com/office/drawing/2014/main" id="{B42A452E-96C9-474A-B62A-C80E0B1B50BE}"/>
              </a:ext>
            </a:extLst>
          </p:cNvPr>
          <p:cNvSpPr/>
          <p:nvPr userDrawn="1"/>
        </p:nvSpPr>
        <p:spPr>
          <a:xfrm>
            <a:off x="6053323" y="1712906"/>
            <a:ext cx="4327123" cy="1966912"/>
          </a:xfrm>
          <a:prstGeom prst="homePlat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4" name="Arrow: Pentagon 3">
            <a:extLst>
              <a:ext uri="{FF2B5EF4-FFF2-40B4-BE49-F238E27FC236}">
                <a16:creationId xmlns:a16="http://schemas.microsoft.com/office/drawing/2014/main" id="{38CCEF40-0FD1-4A00-8142-9FF454DBC307}"/>
              </a:ext>
            </a:extLst>
          </p:cNvPr>
          <p:cNvSpPr/>
          <p:nvPr userDrawn="1"/>
        </p:nvSpPr>
        <p:spPr>
          <a:xfrm flipH="1">
            <a:off x="1115792" y="3640143"/>
            <a:ext cx="4415668" cy="1966912"/>
          </a:xfrm>
          <a:prstGeom prst="homePlate">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5" name="Rectangle: Rounded Corners 4">
            <a:extLst>
              <a:ext uri="{FF2B5EF4-FFF2-40B4-BE49-F238E27FC236}">
                <a16:creationId xmlns:a16="http://schemas.microsoft.com/office/drawing/2014/main" id="{6BE34641-906E-49D8-B0A5-20D668CA74D0}"/>
              </a:ext>
            </a:extLst>
          </p:cNvPr>
          <p:cNvSpPr/>
          <p:nvPr userDrawn="1"/>
        </p:nvSpPr>
        <p:spPr>
          <a:xfrm>
            <a:off x="5536303" y="513771"/>
            <a:ext cx="566512" cy="6440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a:extLst>
              <a:ext uri="{FF2B5EF4-FFF2-40B4-BE49-F238E27FC236}">
                <a16:creationId xmlns:a16="http://schemas.microsoft.com/office/drawing/2014/main" id="{9FFCEEB2-C8EB-461D-9ED2-4D7BA3613457}"/>
              </a:ext>
            </a:extLst>
          </p:cNvPr>
          <p:cNvSpPr>
            <a:spLocks noGrp="1"/>
          </p:cNvSpPr>
          <p:nvPr>
            <p:ph sz="quarter" idx="10" hasCustomPrompt="1"/>
          </p:nvPr>
        </p:nvSpPr>
        <p:spPr>
          <a:xfrm>
            <a:off x="6129330" y="1943089"/>
            <a:ext cx="3228975" cy="1485911"/>
          </a:xfrm>
        </p:spPr>
        <p:txBody>
          <a:bodyPr/>
          <a:lstStyle>
            <a:lvl1pPr marL="0" indent="0">
              <a:buNone/>
              <a:defRPr/>
            </a:lvl1pPr>
          </a:lstStyle>
          <a:p>
            <a:pPr lvl="0"/>
            <a:r>
              <a:rPr lang="en-GB" dirty="0"/>
              <a:t>Next Content </a:t>
            </a:r>
          </a:p>
        </p:txBody>
      </p:sp>
      <p:sp>
        <p:nvSpPr>
          <p:cNvPr id="8" name="Content Placeholder 6">
            <a:extLst>
              <a:ext uri="{FF2B5EF4-FFF2-40B4-BE49-F238E27FC236}">
                <a16:creationId xmlns:a16="http://schemas.microsoft.com/office/drawing/2014/main" id="{0D25458C-DEE6-404C-88F7-73B969F47BC8}"/>
              </a:ext>
            </a:extLst>
          </p:cNvPr>
          <p:cNvSpPr>
            <a:spLocks noGrp="1"/>
          </p:cNvSpPr>
          <p:nvPr>
            <p:ph sz="quarter" idx="11" hasCustomPrompt="1"/>
          </p:nvPr>
        </p:nvSpPr>
        <p:spPr>
          <a:xfrm>
            <a:off x="2166919" y="3824289"/>
            <a:ext cx="3228975" cy="1562099"/>
          </a:xfrm>
        </p:spPr>
        <p:txBody>
          <a:bodyPr/>
          <a:lstStyle>
            <a:lvl1pPr marL="0" indent="0">
              <a:buNone/>
              <a:defRPr/>
            </a:lvl1pPr>
          </a:lstStyle>
          <a:p>
            <a:pPr lvl="0"/>
            <a:r>
              <a:rPr lang="en-GB" dirty="0"/>
              <a:t>Previous Content </a:t>
            </a:r>
          </a:p>
        </p:txBody>
      </p:sp>
    </p:spTree>
    <p:extLst>
      <p:ext uri="{BB962C8B-B14F-4D97-AF65-F5344CB8AC3E}">
        <p14:creationId xmlns:p14="http://schemas.microsoft.com/office/powerpoint/2010/main" val="471707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irst Transition slide">
    <p:bg>
      <p:bgPr>
        <a:solidFill>
          <a:srgbClr val="3046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47D3-3345-4355-B413-5A24984C5920}"/>
              </a:ext>
            </a:extLst>
          </p:cNvPr>
          <p:cNvSpPr>
            <a:spLocks noGrp="1"/>
          </p:cNvSpPr>
          <p:nvPr>
            <p:ph type="title" hasCustomPrompt="1"/>
          </p:nvPr>
        </p:nvSpPr>
        <p:spPr/>
        <p:txBody>
          <a:bodyPr/>
          <a:lstStyle>
            <a:lvl1pPr>
              <a:defRPr b="0">
                <a:solidFill>
                  <a:schemeClr val="bg1"/>
                </a:solidFill>
              </a:defRPr>
            </a:lvl1pPr>
          </a:lstStyle>
          <a:p>
            <a:r>
              <a:rPr lang="en-US" dirty="0"/>
              <a:t>(add title here)</a:t>
            </a:r>
            <a:endParaRPr lang="en-GB" dirty="0"/>
          </a:p>
        </p:txBody>
      </p:sp>
      <p:sp>
        <p:nvSpPr>
          <p:cNvPr id="3" name="Arrow: Pentagon 2">
            <a:extLst>
              <a:ext uri="{FF2B5EF4-FFF2-40B4-BE49-F238E27FC236}">
                <a16:creationId xmlns:a16="http://schemas.microsoft.com/office/drawing/2014/main" id="{B42A452E-96C9-474A-B62A-C80E0B1B50BE}"/>
              </a:ext>
            </a:extLst>
          </p:cNvPr>
          <p:cNvSpPr/>
          <p:nvPr userDrawn="1"/>
        </p:nvSpPr>
        <p:spPr>
          <a:xfrm>
            <a:off x="6053323" y="1712906"/>
            <a:ext cx="4327123" cy="1966912"/>
          </a:xfrm>
          <a:prstGeom prst="homePlat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5" name="Rectangle: Rounded Corners 4">
            <a:extLst>
              <a:ext uri="{FF2B5EF4-FFF2-40B4-BE49-F238E27FC236}">
                <a16:creationId xmlns:a16="http://schemas.microsoft.com/office/drawing/2014/main" id="{6BE34641-906E-49D8-B0A5-20D668CA74D0}"/>
              </a:ext>
            </a:extLst>
          </p:cNvPr>
          <p:cNvSpPr/>
          <p:nvPr userDrawn="1"/>
        </p:nvSpPr>
        <p:spPr>
          <a:xfrm>
            <a:off x="5536303" y="513771"/>
            <a:ext cx="566512" cy="6440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a:extLst>
              <a:ext uri="{FF2B5EF4-FFF2-40B4-BE49-F238E27FC236}">
                <a16:creationId xmlns:a16="http://schemas.microsoft.com/office/drawing/2014/main" id="{9FFCEEB2-C8EB-461D-9ED2-4D7BA3613457}"/>
              </a:ext>
            </a:extLst>
          </p:cNvPr>
          <p:cNvSpPr>
            <a:spLocks noGrp="1"/>
          </p:cNvSpPr>
          <p:nvPr>
            <p:ph sz="quarter" idx="10" hasCustomPrompt="1"/>
          </p:nvPr>
        </p:nvSpPr>
        <p:spPr>
          <a:xfrm>
            <a:off x="6129330" y="1943089"/>
            <a:ext cx="3228975" cy="1485911"/>
          </a:xfrm>
        </p:spPr>
        <p:txBody>
          <a:bodyPr/>
          <a:lstStyle>
            <a:lvl1pPr marL="0" indent="0">
              <a:buNone/>
              <a:defRPr/>
            </a:lvl1pPr>
          </a:lstStyle>
          <a:p>
            <a:pPr lvl="0"/>
            <a:r>
              <a:rPr lang="en-GB" dirty="0"/>
              <a:t>Next Content </a:t>
            </a:r>
          </a:p>
        </p:txBody>
      </p:sp>
    </p:spTree>
    <p:extLst>
      <p:ext uri="{BB962C8B-B14F-4D97-AF65-F5344CB8AC3E}">
        <p14:creationId xmlns:p14="http://schemas.microsoft.com/office/powerpoint/2010/main" val="3828775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Resources and link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hasCustomPrompt="1"/>
          </p:nvPr>
        </p:nvSpPr>
        <p:spPr>
          <a:xfrm>
            <a:off x="1970314" y="380671"/>
            <a:ext cx="10515600" cy="1325563"/>
          </a:xfrm>
        </p:spPr>
        <p:txBody>
          <a:bodyPr/>
          <a:lstStyle>
            <a:lvl1pPr>
              <a:defRPr b="0">
                <a:latin typeface="+mn-lt"/>
              </a:defRPr>
            </a:lvl1pPr>
          </a:lstStyle>
          <a:p>
            <a:r>
              <a:rPr lang="en-US" dirty="0"/>
              <a:t>Resources</a:t>
            </a:r>
          </a:p>
        </p:txBody>
      </p:sp>
      <p:sp>
        <p:nvSpPr>
          <p:cNvPr id="3" name="Content Placeholder 2">
            <a:extLst>
              <a:ext uri="{FF2B5EF4-FFF2-40B4-BE49-F238E27FC236}">
                <a16:creationId xmlns:a16="http://schemas.microsoft.com/office/drawing/2014/main" id="{B4249271-E37D-4F55-9B6D-C6711E15F7BA}"/>
              </a:ext>
            </a:extLst>
          </p:cNvPr>
          <p:cNvSpPr>
            <a:spLocks noGrp="1"/>
          </p:cNvSpPr>
          <p:nvPr>
            <p:ph idx="1" hasCustomPrompt="1"/>
          </p:nvPr>
        </p:nvSpPr>
        <p:spPr>
          <a:xfrm>
            <a:off x="838200" y="1825625"/>
            <a:ext cx="10515600" cy="4351338"/>
          </a:xfrm>
        </p:spPr>
        <p:txBody>
          <a:bodyPr/>
          <a:lstStyle>
            <a:lvl1pPr>
              <a:buClr>
                <a:srgbClr val="304658"/>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r>
              <a:rPr lang="en-GB" sz="2800" dirty="0"/>
              <a:t>Trainer, T. (2019) </a:t>
            </a:r>
            <a:r>
              <a:rPr lang="en-GB" sz="2800" i="1" dirty="0"/>
              <a:t>How to teach English good</a:t>
            </a:r>
            <a:r>
              <a:rPr lang="en-GB" sz="2800" dirty="0"/>
              <a:t>, Oxbridge, Oxbridge University Press.</a:t>
            </a:r>
          </a:p>
          <a:p>
            <a:endParaRPr lang="en-GB" sz="2800" dirty="0"/>
          </a:p>
          <a:p>
            <a:r>
              <a:rPr lang="en-GB" sz="2800" dirty="0"/>
              <a:t>Etc.</a:t>
            </a:r>
          </a:p>
          <a:p>
            <a:endParaRPr lang="en-GB" sz="2800" dirty="0"/>
          </a:p>
          <a:p>
            <a:r>
              <a:rPr lang="en-GB" sz="2800" dirty="0"/>
              <a:t>Etc. </a:t>
            </a:r>
          </a:p>
        </p:txBody>
      </p:sp>
      <p:cxnSp>
        <p:nvCxnSpPr>
          <p:cNvPr id="4" name="Straight Connector 3">
            <a:extLst>
              <a:ext uri="{FF2B5EF4-FFF2-40B4-BE49-F238E27FC236}">
                <a16:creationId xmlns:a16="http://schemas.microsoft.com/office/drawing/2014/main" id="{29AC06C9-A611-4610-8178-6C1E9A50D7D3}"/>
              </a:ext>
            </a:extLst>
          </p:cNvPr>
          <p:cNvCxnSpPr>
            <a:cxnSpLocks/>
          </p:cNvCxnSpPr>
          <p:nvPr userDrawn="1"/>
        </p:nvCxnSpPr>
        <p:spPr>
          <a:xfrm>
            <a:off x="1970314" y="1348063"/>
            <a:ext cx="7979229" cy="0"/>
          </a:xfrm>
          <a:prstGeom prst="line">
            <a:avLst/>
          </a:prstGeom>
          <a:ln w="57150">
            <a:solidFill>
              <a:srgbClr val="304658"/>
            </a:solidFill>
          </a:ln>
        </p:spPr>
        <p:style>
          <a:lnRef idx="1">
            <a:schemeClr val="accent1"/>
          </a:lnRef>
          <a:fillRef idx="0">
            <a:schemeClr val="accent1"/>
          </a:fillRef>
          <a:effectRef idx="0">
            <a:schemeClr val="accent1"/>
          </a:effectRef>
          <a:fontRef idx="minor">
            <a:schemeClr val="tx1"/>
          </a:fontRef>
        </p:style>
      </p:cxnSp>
      <p:pic>
        <p:nvPicPr>
          <p:cNvPr id="15" name="Content Placeholder 14">
            <a:extLst>
              <a:ext uri="{FF2B5EF4-FFF2-40B4-BE49-F238E27FC236}">
                <a16:creationId xmlns:a16="http://schemas.microsoft.com/office/drawing/2014/main" id="{D2FCF2E2-0DD1-468E-B391-31C299AAB8F9}"/>
              </a:ext>
            </a:extLst>
          </p:cNvPr>
          <p:cNvPicPr>
            <a:picLocks noChangeAspect="1"/>
          </p:cNvPicPr>
          <p:nvPr userDrawn="1"/>
        </p:nvPicPr>
        <p:blipFill>
          <a:blip r:embed="rId2" cstate="hqprint">
            <a:duotone>
              <a:prstClr val="black"/>
              <a:srgbClr val="304658">
                <a:tint val="45000"/>
                <a:satMod val="400000"/>
              </a:srgbClr>
            </a:duotone>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91885" y="365125"/>
            <a:ext cx="1243073" cy="1121570"/>
          </a:xfrm>
          <a:prstGeom prst="rect">
            <a:avLst/>
          </a:prstGeom>
        </p:spPr>
      </p:pic>
    </p:spTree>
    <p:extLst>
      <p:ext uri="{BB962C8B-B14F-4D97-AF65-F5344CB8AC3E}">
        <p14:creationId xmlns:p14="http://schemas.microsoft.com/office/powerpoint/2010/main" val="2066803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Yellow templat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3985" y="1988840"/>
            <a:ext cx="10678868" cy="3816350"/>
          </a:xfrm>
          <a:prstGeom prst="rect">
            <a:avLst/>
          </a:prstGeom>
        </p:spPr>
        <p:txBody>
          <a:bodyPr vert="horz"/>
          <a:lstStyle>
            <a:lvl1pPr>
              <a:buClr>
                <a:schemeClr val="accent4"/>
              </a:buClr>
              <a:defRPr sz="2400">
                <a:solidFill>
                  <a:srgbClr val="4A5969"/>
                </a:solidFill>
              </a:defRPr>
            </a:lvl1pPr>
            <a:lvl2pPr>
              <a:buClr>
                <a:schemeClr val="accent4"/>
              </a:buClr>
              <a:defRPr sz="2400">
                <a:solidFill>
                  <a:srgbClr val="4A5969"/>
                </a:solidFill>
              </a:defRPr>
            </a:lvl2pPr>
            <a:lvl3pPr>
              <a:buClr>
                <a:schemeClr val="accent4"/>
              </a:buClr>
              <a:defRPr sz="2400">
                <a:solidFill>
                  <a:srgbClr val="4A5969"/>
                </a:solidFill>
              </a:defRPr>
            </a:lvl3pPr>
            <a:lvl4pPr>
              <a:buClr>
                <a:schemeClr val="accent4"/>
              </a:buClr>
              <a:defRPr sz="2400">
                <a:solidFill>
                  <a:srgbClr val="4A5969"/>
                </a:solidFill>
              </a:defRPr>
            </a:lvl4pPr>
            <a:lvl5pPr>
              <a:buClr>
                <a:schemeClr val="accent4"/>
              </a:buClr>
              <a:defRPr sz="2400">
                <a:solidFill>
                  <a:srgbClr val="4A596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Rectangle 2"/>
          <p:cNvSpPr>
            <a:spLocks noGrp="1" noChangeArrowheads="1"/>
          </p:cNvSpPr>
          <p:nvPr>
            <p:ph type="title"/>
          </p:nvPr>
        </p:nvSpPr>
        <p:spPr bwMode="auto">
          <a:xfrm>
            <a:off x="398585" y="76200"/>
            <a:ext cx="7797801" cy="914400"/>
          </a:xfrm>
          <a:prstGeom prst="rect">
            <a:avLst/>
          </a:prstGeom>
          <a:noFill/>
          <a:ln w="9525">
            <a:noFill/>
            <a:miter lim="800000"/>
            <a:headEnd/>
            <a:tailEnd/>
          </a:ln>
        </p:spPr>
        <p:txBody>
          <a:bodyPr/>
          <a:lstStyle>
            <a:lvl1pPr>
              <a:defRPr sz="3500">
                <a:effectLst/>
              </a:defRPr>
            </a:lvl1pPr>
          </a:lstStyle>
          <a:p>
            <a:pPr lvl="0"/>
            <a:r>
              <a:rPr lang="en-GB" dirty="0"/>
              <a:t>Click to edit Master title style</a:t>
            </a:r>
          </a:p>
        </p:txBody>
      </p:sp>
      <p:sp>
        <p:nvSpPr>
          <p:cNvPr id="4" name="Rectangle 3"/>
          <p:cNvSpPr/>
          <p:nvPr userDrawn="1"/>
        </p:nvSpPr>
        <p:spPr>
          <a:xfrm>
            <a:off x="512611" y="1052736"/>
            <a:ext cx="8330497" cy="72008"/>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2"/>
          <p:cNvSpPr>
            <a:spLocks noGrp="1"/>
          </p:cNvSpPr>
          <p:nvPr>
            <p:ph type="body" sz="quarter" idx="11"/>
          </p:nvPr>
        </p:nvSpPr>
        <p:spPr>
          <a:xfrm>
            <a:off x="423985" y="1268412"/>
            <a:ext cx="10723653" cy="648420"/>
          </a:xfrm>
          <a:prstGeom prst="rect">
            <a:avLst/>
          </a:prstGeom>
        </p:spPr>
        <p:txBody>
          <a:bodyPr vert="horz"/>
          <a:lstStyle>
            <a:lvl1pPr marL="0" indent="0">
              <a:buNone/>
              <a:defRPr sz="2800">
                <a:solidFill>
                  <a:schemeClr val="accent4"/>
                </a:solidFill>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3807397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2435435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rmation - comparis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9" name="Text Placeholder 2">
            <a:extLst>
              <a:ext uri="{FF2B5EF4-FFF2-40B4-BE49-F238E27FC236}">
                <a16:creationId xmlns:a16="http://schemas.microsoft.com/office/drawing/2014/main" id="{0E609B14-1041-4246-881C-0ED10C389951}"/>
              </a:ext>
            </a:extLst>
          </p:cNvPr>
          <p:cNvSpPr>
            <a:spLocks noGrp="1"/>
          </p:cNvSpPr>
          <p:nvPr>
            <p:ph type="body" idx="1" hasCustomPrompt="1"/>
          </p:nvPr>
        </p:nvSpPr>
        <p:spPr>
          <a:xfrm>
            <a:off x="839788" y="1681163"/>
            <a:ext cx="5157787" cy="823912"/>
          </a:xfrm>
        </p:spPr>
        <p:txBody>
          <a:bodyPr anchor="b">
            <a:normAutofit/>
          </a:bodyPr>
          <a:lstStyle>
            <a:lvl1pPr marL="0" indent="0">
              <a:buNone/>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1</a:t>
            </a:r>
          </a:p>
        </p:txBody>
      </p:sp>
      <p:sp>
        <p:nvSpPr>
          <p:cNvPr id="10" name="Content Placeholder 3">
            <a:extLst>
              <a:ext uri="{FF2B5EF4-FFF2-40B4-BE49-F238E27FC236}">
                <a16:creationId xmlns:a16="http://schemas.microsoft.com/office/drawing/2014/main" id="{A99DD165-30A1-4C72-AC14-EAFB8ADC36E1}"/>
              </a:ext>
            </a:extLst>
          </p:cNvPr>
          <p:cNvSpPr>
            <a:spLocks noGrp="1"/>
          </p:cNvSpPr>
          <p:nvPr>
            <p:ph sz="half" idx="2" hasCustomPrompt="1"/>
          </p:nvPr>
        </p:nvSpPr>
        <p:spPr>
          <a:xfrm>
            <a:off x="839788" y="2505075"/>
            <a:ext cx="5157787"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11" name="Text Placeholder 4">
            <a:extLst>
              <a:ext uri="{FF2B5EF4-FFF2-40B4-BE49-F238E27FC236}">
                <a16:creationId xmlns:a16="http://schemas.microsoft.com/office/drawing/2014/main" id="{A3FB367D-670D-4576-A12F-47FF7A5394C7}"/>
              </a:ext>
            </a:extLst>
          </p:cNvPr>
          <p:cNvSpPr>
            <a:spLocks noGrp="1"/>
          </p:cNvSpPr>
          <p:nvPr>
            <p:ph type="body" sz="quarter" idx="3" hasCustomPrompt="1"/>
          </p:nvPr>
        </p:nvSpPr>
        <p:spPr>
          <a:xfrm>
            <a:off x="6172200" y="1681163"/>
            <a:ext cx="5183188" cy="823912"/>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HEADING 2</a:t>
            </a:r>
          </a:p>
        </p:txBody>
      </p:sp>
      <p:sp>
        <p:nvSpPr>
          <p:cNvPr id="12" name="Content Placeholder 5">
            <a:extLst>
              <a:ext uri="{FF2B5EF4-FFF2-40B4-BE49-F238E27FC236}">
                <a16:creationId xmlns:a16="http://schemas.microsoft.com/office/drawing/2014/main" id="{885F24FC-4A4D-4144-9983-649444A1192B}"/>
              </a:ext>
            </a:extLst>
          </p:cNvPr>
          <p:cNvSpPr>
            <a:spLocks noGrp="1"/>
          </p:cNvSpPr>
          <p:nvPr>
            <p:ph sz="quarter" idx="4" hasCustomPrompt="1"/>
          </p:nvPr>
        </p:nvSpPr>
        <p:spPr>
          <a:xfrm>
            <a:off x="6172200" y="2505075"/>
            <a:ext cx="5183188"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3372805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215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06369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Slide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spTree>
    <p:extLst>
      <p:ext uri="{BB962C8B-B14F-4D97-AF65-F5344CB8AC3E}">
        <p14:creationId xmlns:p14="http://schemas.microsoft.com/office/powerpoint/2010/main" val="2043135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EA9AB-7592-6081-449B-C15D9211E014}"/>
              </a:ext>
            </a:extLst>
          </p:cNvPr>
          <p:cNvSpPr/>
          <p:nvPr userDrawn="1"/>
        </p:nvSpPr>
        <p:spPr>
          <a:xfrm>
            <a:off x="0" y="0"/>
            <a:ext cx="12192000" cy="68580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1926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07ADF2-4F9D-1F8D-DF4F-58E694C5A195}"/>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6C172ADE-AB59-F703-0C9A-A513CC772B65}"/>
              </a:ext>
            </a:extLst>
          </p:cNvPr>
          <p:cNvSpPr>
            <a:spLocks noGrp="1"/>
          </p:cNvSpPr>
          <p:nvPr>
            <p:ph type="ftr" sz="quarter" idx="11"/>
          </p:nvPr>
        </p:nvSpPr>
        <p:spPr/>
        <p:txBody>
          <a:bodyPr/>
          <a:lstStyle/>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003F7003-2EF6-E304-D0B7-EF4AFC2061F2}"/>
              </a:ext>
            </a:extLst>
          </p:cNvPr>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31606245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659D-89C0-FA01-96FA-4D4CA02805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AA6D78-2AE9-9C4A-FE22-FFF307B0C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4272A82-233D-E44F-479C-D001D156C2FF}"/>
              </a:ext>
            </a:extLst>
          </p:cNvPr>
          <p:cNvSpPr>
            <a:spLocks noGrp="1"/>
          </p:cNvSpPr>
          <p:nvPr>
            <p:ph type="dt" sz="half" idx="10"/>
          </p:nvPr>
        </p:nvSpPr>
        <p:spPr/>
        <p:txBody>
          <a:bodyPr/>
          <a:lstStyle/>
          <a:p>
            <a:fld id="{3D9FF134-AC51-4C31-8A8F-2229C0ADFB8C}" type="datetimeFigureOut">
              <a:rPr lang="en-GB" smtClean="0"/>
              <a:t>05/12/2024</a:t>
            </a:fld>
            <a:endParaRPr lang="en-GB"/>
          </a:p>
        </p:txBody>
      </p:sp>
      <p:sp>
        <p:nvSpPr>
          <p:cNvPr id="5" name="Footer Placeholder 4">
            <a:extLst>
              <a:ext uri="{FF2B5EF4-FFF2-40B4-BE49-F238E27FC236}">
                <a16:creationId xmlns:a16="http://schemas.microsoft.com/office/drawing/2014/main" id="{6180BB6A-BDB4-CCDB-9923-35B5731F39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E3278E-1882-DC17-3161-AFB4178E7767}"/>
              </a:ext>
            </a:extLst>
          </p:cNvPr>
          <p:cNvSpPr>
            <a:spLocks noGrp="1"/>
          </p:cNvSpPr>
          <p:nvPr>
            <p:ph type="sldNum" sz="quarter" idx="12"/>
          </p:nvPr>
        </p:nvSpPr>
        <p:spPr/>
        <p:txBody>
          <a:bodyPr/>
          <a:lstStyle/>
          <a:p>
            <a:fld id="{4EC303D5-3FC7-44A8-89A8-5317D8A59A79}" type="slidenum">
              <a:rPr lang="en-GB" smtClean="0"/>
              <a:t>‹#›</a:t>
            </a:fld>
            <a:endParaRPr lang="en-GB"/>
          </a:p>
        </p:txBody>
      </p:sp>
    </p:spTree>
    <p:extLst>
      <p:ext uri="{BB962C8B-B14F-4D97-AF65-F5344CB8AC3E}">
        <p14:creationId xmlns:p14="http://schemas.microsoft.com/office/powerpoint/2010/main" val="3957912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Potential impac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Your learners will…</a:t>
            </a:r>
          </a:p>
          <a:p>
            <a:pPr>
              <a:buClr>
                <a:srgbClr val="BF574F"/>
              </a:buClr>
            </a:pPr>
            <a:r>
              <a:rPr lang="en-GB" sz="2800" dirty="0"/>
              <a:t>Bullet point 1</a:t>
            </a:r>
          </a:p>
          <a:p>
            <a:pPr>
              <a:buClr>
                <a:srgbClr val="BF574F"/>
              </a:buClr>
            </a:pPr>
            <a:r>
              <a:rPr lang="en-GB" sz="2800" dirty="0"/>
              <a:t>Bullet point 2</a:t>
            </a:r>
          </a:p>
          <a:p>
            <a:pPr>
              <a:buClr>
                <a:srgbClr val="BF574F"/>
              </a:buClr>
            </a:pPr>
            <a:r>
              <a:rPr lang="en-GB" sz="2800" dirty="0"/>
              <a:t>Bullet point 3</a:t>
            </a:r>
          </a:p>
        </p:txBody>
      </p:sp>
      <p:grpSp>
        <p:nvGrpSpPr>
          <p:cNvPr id="6" name="Group 5">
            <a:extLst>
              <a:ext uri="{FF2B5EF4-FFF2-40B4-BE49-F238E27FC236}">
                <a16:creationId xmlns:a16="http://schemas.microsoft.com/office/drawing/2014/main" id="{1562E2EE-EAB2-4BF4-8209-78E4D66312E3}"/>
              </a:ext>
            </a:extLst>
          </p:cNvPr>
          <p:cNvGrpSpPr/>
          <p:nvPr/>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3722718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cher Training Cov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BD191-CDFA-4EA5-93FB-61CC9DAF0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7240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dult Cambridge Cover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44403E-419E-47C3-9D3A-51ED2B6E0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1436"/>
            <a:ext cx="12192000" cy="8129436"/>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Young Learner Cover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73E83A-591E-43C8-886A-185E8D94A5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94565"/>
            <a:ext cx="12192000" cy="8129465"/>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530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ividual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(INDIVIDUAL TASK)</a:t>
            </a:r>
          </a:p>
        </p:txBody>
      </p: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Answer the following questions: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E0113830-E8EA-43B9-A10C-60D012554F16}"/>
              </a:ext>
            </a:extLst>
          </p:cNvPr>
          <p:cNvPicPr>
            <a:picLocks noChangeAspect="1"/>
          </p:cNvPicPr>
          <p:nvPr userDrawn="1"/>
        </p:nvPicPr>
        <p:blipFill>
          <a:blip r:embed="rId2"/>
          <a:stretch>
            <a:fillRect/>
          </a:stretch>
        </p:blipFill>
        <p:spPr>
          <a:xfrm>
            <a:off x="245807" y="161189"/>
            <a:ext cx="1499746" cy="1505843"/>
          </a:xfrm>
          <a:prstGeom prst="rect">
            <a:avLst/>
          </a:prstGeom>
        </p:spPr>
      </p:pic>
    </p:spTree>
    <p:extLst>
      <p:ext uri="{BB962C8B-B14F-4D97-AF65-F5344CB8AC3E}">
        <p14:creationId xmlns:p14="http://schemas.microsoft.com/office/powerpoint/2010/main" val="1326325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dult London Cover Pag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0BF24D-048B-4EE5-9F08-FA0A98BAC3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6442"/>
            <a:ext cx="12192000" cy="8120063"/>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724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p:nvPr>
        </p:nvSpPr>
        <p:spPr/>
        <p:txBody>
          <a:bodyPr/>
          <a:lstStyle>
            <a:lvl1pPr>
              <a:defRPr b="1">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4669921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592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00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7305-C47A-42D0-AEC5-006270E0CA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69874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E05E15-F6A1-492B-A7DB-BEFEAD90E242}"/>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F17DFAB-C208-0893-86C9-787ED720238E}"/>
              </a:ext>
            </a:extLst>
          </p:cNvPr>
          <p:cNvSpPr/>
          <p:nvPr userDrawn="1"/>
        </p:nvSpPr>
        <p:spPr>
          <a:xfrm>
            <a:off x="0" y="0"/>
            <a:ext cx="12428738"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63692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21" y="109976"/>
            <a:ext cx="1156849" cy="1156849"/>
          </a:xfrm>
          <a:prstGeom prst="rect">
            <a:avLst/>
          </a:prstGeom>
          <a:noFill/>
        </p:spPr>
      </p:pic>
    </p:spTree>
    <p:extLst>
      <p:ext uri="{BB962C8B-B14F-4D97-AF65-F5344CB8AC3E}">
        <p14:creationId xmlns:p14="http://schemas.microsoft.com/office/powerpoint/2010/main" val="13219551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hasCustomPrompt="1"/>
          </p:nvPr>
        </p:nvSpPr>
        <p:spPr>
          <a:xfrm>
            <a:off x="838200" y="365125"/>
            <a:ext cx="10515600" cy="1325563"/>
          </a:xfrm>
        </p:spPr>
        <p:txBody>
          <a:bodyPr/>
          <a:lstStyle>
            <a:lvl1pPr>
              <a:defRPr sz="2800" b="0">
                <a:solidFill>
                  <a:srgbClr val="00B0F0"/>
                </a:solidFill>
                <a:latin typeface="+mj-lt"/>
              </a:defRPr>
            </a:lvl1pPr>
          </a:lstStyle>
          <a:p>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8409853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Potential impact">
    <p:bg>
      <p:bgPr>
        <a:solidFill>
          <a:srgbClr val="EAEFF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7790352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Learning intention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E2B-3D2E-4A4B-82F3-03027920003E}"/>
              </a:ext>
            </a:extLst>
          </p:cNvPr>
          <p:cNvSpPr>
            <a:spLocks noGrp="1"/>
          </p:cNvSpPr>
          <p:nvPr>
            <p:ph type="title" hasCustomPrompt="1"/>
          </p:nvPr>
        </p:nvSpPr>
        <p:spPr>
          <a:xfrm>
            <a:off x="1970314" y="278722"/>
            <a:ext cx="10515600" cy="1325563"/>
          </a:xfrm>
        </p:spPr>
        <p:txBody>
          <a:bodyPr/>
          <a:lstStyle>
            <a:lvl1pPr>
              <a:defRPr b="0"/>
            </a:lvl1pPr>
          </a:lstStyle>
          <a:p>
            <a:r>
              <a:rPr lang="en-US" dirty="0"/>
              <a:t>Learning intentions</a:t>
            </a:r>
            <a:endParaRPr lang="en-GB" dirty="0"/>
          </a:p>
        </p:txBody>
      </p:sp>
      <p:pic>
        <p:nvPicPr>
          <p:cNvPr id="4" name="Picture 3">
            <a:extLst>
              <a:ext uri="{FF2B5EF4-FFF2-40B4-BE49-F238E27FC236}">
                <a16:creationId xmlns:a16="http://schemas.microsoft.com/office/drawing/2014/main" id="{E6D1A4E4-BD30-41BA-8369-A636C27DB364}"/>
              </a:ext>
            </a:extLst>
          </p:cNvPr>
          <p:cNvPicPr>
            <a:picLocks noChangeAspect="1"/>
          </p:cNvPicPr>
          <p:nvPr userDrawn="1"/>
        </p:nvPicPr>
        <p:blipFill>
          <a:blip r:embed="rId2"/>
          <a:stretch>
            <a:fillRect/>
          </a:stretch>
        </p:blipFill>
        <p:spPr>
          <a:xfrm>
            <a:off x="401930" y="261281"/>
            <a:ext cx="1405097" cy="1325563"/>
          </a:xfrm>
          <a:prstGeom prst="rect">
            <a:avLst/>
          </a:prstGeom>
          <a:solidFill>
            <a:srgbClr val="EAEFF2"/>
          </a:solidFill>
        </p:spPr>
      </p:pic>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By the end of this session you will…</a:t>
            </a:r>
          </a:p>
          <a:p>
            <a:pPr>
              <a:buClr>
                <a:srgbClr val="304658"/>
              </a:buClr>
            </a:pPr>
            <a:r>
              <a:rPr lang="en-GB" sz="2800" dirty="0"/>
              <a:t>Bullet point 1</a:t>
            </a:r>
          </a:p>
          <a:p>
            <a:pPr>
              <a:buClr>
                <a:srgbClr val="304658"/>
              </a:buClr>
            </a:pPr>
            <a:r>
              <a:rPr lang="en-GB" sz="2800" dirty="0"/>
              <a:t>Bullet point 2</a:t>
            </a:r>
          </a:p>
          <a:p>
            <a:pPr>
              <a:buClr>
                <a:srgbClr val="304658"/>
              </a:buClr>
            </a:pPr>
            <a:r>
              <a:rPr lang="en-GB" sz="2800" dirty="0"/>
              <a:t>Etc.</a:t>
            </a:r>
          </a:p>
        </p:txBody>
      </p:sp>
    </p:spTree>
    <p:extLst>
      <p:ext uri="{BB962C8B-B14F-4D97-AF65-F5344CB8AC3E}">
        <p14:creationId xmlns:p14="http://schemas.microsoft.com/office/powerpoint/2010/main" val="23600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ir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(PAIR TASK)</a:t>
            </a:r>
          </a:p>
        </p:txBody>
      </p: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In pairs discuss: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D472BF2D-C798-472C-B2B1-D7C048345C35}"/>
              </a:ext>
            </a:extLst>
          </p:cNvPr>
          <p:cNvPicPr>
            <a:picLocks noChangeAspect="1"/>
          </p:cNvPicPr>
          <p:nvPr userDrawn="1"/>
        </p:nvPicPr>
        <p:blipFill>
          <a:blip r:embed="rId2"/>
          <a:stretch>
            <a:fillRect/>
          </a:stretch>
        </p:blipFill>
        <p:spPr>
          <a:xfrm>
            <a:off x="280350" y="161189"/>
            <a:ext cx="1511939" cy="1505843"/>
          </a:xfrm>
          <a:prstGeom prst="rect">
            <a:avLst/>
          </a:prstGeom>
        </p:spPr>
      </p:pic>
      <p:sp>
        <p:nvSpPr>
          <p:cNvPr id="4" name="Rectangle 3">
            <a:extLst>
              <a:ext uri="{FF2B5EF4-FFF2-40B4-BE49-F238E27FC236}">
                <a16:creationId xmlns:a16="http://schemas.microsoft.com/office/drawing/2014/main" id="{AE421480-6F65-A982-4D9C-247F673EDA74}"/>
              </a:ext>
            </a:extLst>
          </p:cNvPr>
          <p:cNvSpPr/>
          <p:nvPr userDrawn="1"/>
        </p:nvSpPr>
        <p:spPr>
          <a:xfrm>
            <a:off x="10639425" y="341469"/>
            <a:ext cx="1019175" cy="1325559"/>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7426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Potential impact">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E2B-3D2E-4A4B-82F3-03027920003E}"/>
              </a:ext>
            </a:extLst>
          </p:cNvPr>
          <p:cNvSpPr>
            <a:spLocks noGrp="1"/>
          </p:cNvSpPr>
          <p:nvPr>
            <p:ph type="title" hasCustomPrompt="1"/>
          </p:nvPr>
        </p:nvSpPr>
        <p:spPr>
          <a:xfrm>
            <a:off x="1970314" y="278722"/>
            <a:ext cx="10515600" cy="1325563"/>
          </a:xfrm>
        </p:spPr>
        <p:txBody>
          <a:bodyPr/>
          <a:lstStyle>
            <a:lvl1pPr>
              <a:defRPr b="0"/>
            </a:lvl1pPr>
          </a:lstStyle>
          <a:p>
            <a:r>
              <a:rPr lang="en-US" dirty="0"/>
              <a:t>Potential impact</a:t>
            </a:r>
            <a:endParaRPr lang="en-GB" dirty="0"/>
          </a:p>
        </p:txBody>
      </p:sp>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Your learners will…</a:t>
            </a:r>
          </a:p>
          <a:p>
            <a:pPr>
              <a:buClr>
                <a:srgbClr val="BF574F"/>
              </a:buClr>
            </a:pPr>
            <a:r>
              <a:rPr lang="en-GB" sz="2800" dirty="0"/>
              <a:t>Bullet point 1</a:t>
            </a:r>
          </a:p>
          <a:p>
            <a:pPr>
              <a:buClr>
                <a:srgbClr val="BF574F"/>
              </a:buClr>
            </a:pPr>
            <a:r>
              <a:rPr lang="en-GB" sz="2800" dirty="0"/>
              <a:t>Bullet point 2</a:t>
            </a:r>
          </a:p>
          <a:p>
            <a:pPr>
              <a:buClr>
                <a:srgbClr val="BF574F"/>
              </a:buClr>
            </a:pPr>
            <a:r>
              <a:rPr lang="en-GB" sz="2800" dirty="0"/>
              <a:t>Bullet point 3</a:t>
            </a:r>
          </a:p>
        </p:txBody>
      </p:sp>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26832824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152016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up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(GROUP TASK)</a:t>
            </a:r>
          </a:p>
        </p:txBody>
      </p: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In your groups discuss:</a:t>
            </a:r>
          </a:p>
          <a:p>
            <a:pPr>
              <a:buClr>
                <a:srgbClr val="BF574F"/>
              </a:buClr>
            </a:pPr>
            <a:r>
              <a:rPr lang="en-GB" dirty="0"/>
              <a:t>Question 1</a:t>
            </a:r>
          </a:p>
          <a:p>
            <a:pPr>
              <a:buClr>
                <a:srgbClr val="BF574F"/>
              </a:buClr>
            </a:pPr>
            <a:r>
              <a:rPr lang="en-GB" dirty="0"/>
              <a:t>Question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74E7D2E8-065D-4888-95C0-D59FBC3AF215}"/>
              </a:ext>
            </a:extLst>
          </p:cNvPr>
          <p:cNvPicPr>
            <a:picLocks noChangeAspect="1"/>
          </p:cNvPicPr>
          <p:nvPr userDrawn="1"/>
        </p:nvPicPr>
        <p:blipFill>
          <a:blip r:embed="rId2">
            <a:clrChange>
              <a:clrFrom>
                <a:srgbClr val="F3C9C5"/>
              </a:clrFrom>
              <a:clrTo>
                <a:srgbClr val="F3C9C5">
                  <a:alpha val="0"/>
                </a:srgbClr>
              </a:clrTo>
            </a:clrChange>
          </a:blip>
          <a:stretch>
            <a:fillRect/>
          </a:stretch>
        </p:blipFill>
        <p:spPr>
          <a:xfrm>
            <a:off x="317863" y="167286"/>
            <a:ext cx="1499746" cy="1499746"/>
          </a:xfrm>
          <a:prstGeom prst="rect">
            <a:avLst/>
          </a:prstGeom>
        </p:spPr>
      </p:pic>
    </p:spTree>
    <p:extLst>
      <p:ext uri="{BB962C8B-B14F-4D97-AF65-F5344CB8AC3E}">
        <p14:creationId xmlns:p14="http://schemas.microsoft.com/office/powerpoint/2010/main" val="3860020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5.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image" Target="../media/image1.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15.png"/><Relationship Id="rId2" Type="http://schemas.openxmlformats.org/officeDocument/2006/relationships/slideLayout" Target="../slideLayouts/slideLayout68.xml"/><Relationship Id="rId16" Type="http://schemas.openxmlformats.org/officeDocument/2006/relationships/theme" Target="../theme/theme4.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0588859" y="365125"/>
            <a:ext cx="1169822" cy="1169822"/>
          </a:xfrm>
          <a:prstGeom prst="rect">
            <a:avLst/>
          </a:prstGeom>
        </p:spPr>
      </p:pic>
    </p:spTree>
    <p:extLst>
      <p:ext uri="{BB962C8B-B14F-4D97-AF65-F5344CB8AC3E}">
        <p14:creationId xmlns:p14="http://schemas.microsoft.com/office/powerpoint/2010/main" val="2349185605"/>
      </p:ext>
    </p:extLst>
  </p:cSld>
  <p:clrMap bg1="lt1" tx1="dk1" bg2="lt2" tx2="dk2" accent1="accent1" accent2="accent2" accent3="accent3" accent4="accent4" accent5="accent5" accent6="accent6" hlink="hlink" folHlink="folHlink"/>
  <p:sldLayoutIdLst>
    <p:sldLayoutId id="2147483650" r:id="rId1"/>
    <p:sldLayoutId id="2147483671" r:id="rId2"/>
    <p:sldLayoutId id="2147483672" r:id="rId3"/>
    <p:sldLayoutId id="2147483661" r:id="rId4"/>
    <p:sldLayoutId id="2147483668" r:id="rId5"/>
    <p:sldLayoutId id="2147483669" r:id="rId6"/>
    <p:sldLayoutId id="2147483664" r:id="rId7"/>
    <p:sldLayoutId id="2147483665" r:id="rId8"/>
    <p:sldLayoutId id="2147483666" r:id="rId9"/>
    <p:sldLayoutId id="2147483673" r:id="rId10"/>
    <p:sldLayoutId id="2147483674" r:id="rId11"/>
    <p:sldLayoutId id="2147483675" r:id="rId12"/>
    <p:sldLayoutId id="2147483676" r:id="rId13"/>
    <p:sldLayoutId id="2147483677" r:id="rId14"/>
    <p:sldLayoutId id="2147483667" r:id="rId15"/>
    <p:sldLayoutId id="2147483679" r:id="rId16"/>
    <p:sldLayoutId id="2147483678" r:id="rId17"/>
    <p:sldLayoutId id="2147483670" r:id="rId18"/>
    <p:sldLayoutId id="2147483680" r:id="rId19"/>
    <p:sldLayoutId id="2147483654" r:id="rId20"/>
    <p:sldLayoutId id="2147483652" r:id="rId21"/>
    <p:sldLayoutId id="2147483653" r:id="rId22"/>
    <p:sldLayoutId id="2147483649" r:id="rId23"/>
    <p:sldLayoutId id="2147483660" r:id="rId24"/>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BE06521-0AB3-40C6-B842-8733C447C39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8369969" y="2923674"/>
            <a:ext cx="4511842" cy="4511842"/>
          </a:xfrm>
          <a:prstGeom prst="rect">
            <a:avLst/>
          </a:prstGeom>
        </p:spPr>
      </p:pic>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661149" y="346158"/>
            <a:ext cx="1169822" cy="1169822"/>
          </a:xfrm>
          <a:prstGeom prst="rect">
            <a:avLst/>
          </a:prstGeom>
        </p:spPr>
      </p:pic>
    </p:spTree>
    <p:extLst>
      <p:ext uri="{BB962C8B-B14F-4D97-AF65-F5344CB8AC3E}">
        <p14:creationId xmlns:p14="http://schemas.microsoft.com/office/powerpoint/2010/main" val="309104965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6" r:id="rId13"/>
  </p:sldLayoutIdLst>
  <p:hf sldNum="0" hd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588859" y="365125"/>
            <a:ext cx="1169822" cy="1169822"/>
          </a:xfrm>
          <a:prstGeom prst="rect">
            <a:avLst/>
          </a:prstGeom>
        </p:spPr>
      </p:pic>
    </p:spTree>
    <p:extLst>
      <p:ext uri="{BB962C8B-B14F-4D97-AF65-F5344CB8AC3E}">
        <p14:creationId xmlns:p14="http://schemas.microsoft.com/office/powerpoint/2010/main" val="11919779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BE06521-0AB3-40C6-B842-8733C447C397}"/>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8369969" y="2923674"/>
            <a:ext cx="4511842" cy="4511842"/>
          </a:xfrm>
          <a:prstGeom prst="rect">
            <a:avLst/>
          </a:prstGeom>
        </p:spPr>
      </p:pic>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661149" y="346158"/>
            <a:ext cx="1169822" cy="1169822"/>
          </a:xfrm>
          <a:prstGeom prst="rect">
            <a:avLst/>
          </a:prstGeom>
        </p:spPr>
      </p:pic>
    </p:spTree>
    <p:extLst>
      <p:ext uri="{BB962C8B-B14F-4D97-AF65-F5344CB8AC3E}">
        <p14:creationId xmlns:p14="http://schemas.microsoft.com/office/powerpoint/2010/main" val="223109938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sldNum="0" hd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ideo" Target="https://www.youtube.com/embed/sYUacexu1NI?feature=oembed" TargetMode="Externa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41E49C-6208-BA02-8F19-D55B1A8E1B2B}"/>
              </a:ext>
            </a:extLst>
          </p:cNvPr>
          <p:cNvSpPr txBox="1">
            <a:spLocks/>
          </p:cNvSpPr>
          <p:nvPr/>
        </p:nvSpPr>
        <p:spPr>
          <a:xfrm>
            <a:off x="3273972" y="1274542"/>
            <a:ext cx="8628852" cy="16409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lt-LT" sz="2800" b="1" i="0" u="none" strike="noStrike" kern="1200" cap="none" spc="0" normalizeH="0" baseline="0" noProof="0" dirty="0">
              <a:ln>
                <a:noFill/>
              </a:ln>
              <a:solidFill>
                <a:prstClr val="white"/>
              </a:solidFill>
              <a:effectLst/>
              <a:uLnTx/>
              <a:uFillTx/>
              <a:latin typeface="Calibri" panose="020F0502020204030204"/>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panose="020F0502020204030204"/>
                <a:ea typeface="+mj-ea"/>
                <a:cs typeface="+mj-cs"/>
              </a:rPr>
              <a:t>Developing mediation skills: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1" u="none" strike="noStrike" kern="1200" cap="none" spc="0" normalizeH="0" baseline="0" noProof="0" dirty="0">
                <a:ln>
                  <a:noFill/>
                </a:ln>
                <a:solidFill>
                  <a:prstClr val="white"/>
                </a:solidFill>
                <a:effectLst/>
                <a:uLnTx/>
                <a:uFillTx/>
                <a:latin typeface="Calibri" panose="020F0502020204030204"/>
                <a:ea typeface="+mj-ea"/>
                <a:cs typeface="+mj-cs"/>
              </a:rPr>
              <a:t>Explaining data</a:t>
            </a:r>
          </a:p>
        </p:txBody>
      </p:sp>
      <p:pic>
        <p:nvPicPr>
          <p:cNvPr id="7" name="Picture 6" descr="A logo of a book&#10;&#10;Description automatically generated">
            <a:extLst>
              <a:ext uri="{FF2B5EF4-FFF2-40B4-BE49-F238E27FC236}">
                <a16:creationId xmlns:a16="http://schemas.microsoft.com/office/drawing/2014/main" id="{25910525-5E90-7029-DB0D-FECB3B92620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7188" y="774778"/>
            <a:ext cx="2655911" cy="1737360"/>
          </a:xfrm>
          <a:prstGeom prst="rect">
            <a:avLst/>
          </a:prstGeom>
        </p:spPr>
      </p:pic>
      <p:sp>
        <p:nvSpPr>
          <p:cNvPr id="3" name="TextBox 2">
            <a:extLst>
              <a:ext uri="{FF2B5EF4-FFF2-40B4-BE49-F238E27FC236}">
                <a16:creationId xmlns:a16="http://schemas.microsoft.com/office/drawing/2014/main" id="{2177647B-4E70-ACB7-DE08-E7EFF1E68856}"/>
              </a:ext>
            </a:extLst>
          </p:cNvPr>
          <p:cNvSpPr txBox="1"/>
          <p:nvPr/>
        </p:nvSpPr>
        <p:spPr>
          <a:xfrm>
            <a:off x="780795" y="3846098"/>
            <a:ext cx="6142520" cy="1754326"/>
          </a:xfrm>
          <a:prstGeom prst="rect">
            <a:avLst/>
          </a:prstGeom>
          <a:noFill/>
        </p:spPr>
        <p:txBody>
          <a:bodyPr wrap="square">
            <a:spAutoFit/>
          </a:bodyPr>
          <a:lstStyle/>
          <a:p>
            <a:pPr algn="ctr">
              <a:defRPr/>
            </a:pPr>
            <a:r>
              <a:rPr lang="en-GB" sz="5400" i="1" dirty="0">
                <a:solidFill>
                  <a:schemeClr val="bg1"/>
                </a:solidFill>
              </a:rPr>
              <a:t>1.5°C: what it means and why it matters</a:t>
            </a:r>
          </a:p>
        </p:txBody>
      </p:sp>
      <p:pic>
        <p:nvPicPr>
          <p:cNvPr id="4" name="Picture 3" descr="A grey and black sign with white text&#10;&#10;Description automatically generated">
            <a:extLst>
              <a:ext uri="{FF2B5EF4-FFF2-40B4-BE49-F238E27FC236}">
                <a16:creationId xmlns:a16="http://schemas.microsoft.com/office/drawing/2014/main" id="{7BCE8E97-E8CE-C36B-CBA8-59140E9BDE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092" y="6322093"/>
            <a:ext cx="1387256" cy="499812"/>
          </a:xfrm>
          <a:prstGeom prst="rect">
            <a:avLst/>
          </a:prstGeom>
        </p:spPr>
      </p:pic>
    </p:spTree>
    <p:extLst>
      <p:ext uri="{BB962C8B-B14F-4D97-AF65-F5344CB8AC3E}">
        <p14:creationId xmlns:p14="http://schemas.microsoft.com/office/powerpoint/2010/main" val="276236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53389-FB80-C053-148D-820956A96607}"/>
              </a:ext>
            </a:extLst>
          </p:cNvPr>
          <p:cNvSpPr>
            <a:spLocks noGrp="1"/>
          </p:cNvSpPr>
          <p:nvPr>
            <p:ph type="title"/>
          </p:nvPr>
        </p:nvSpPr>
        <p:spPr>
          <a:xfrm>
            <a:off x="2001934" y="248360"/>
            <a:ext cx="8934753" cy="1325563"/>
          </a:xfrm>
        </p:spPr>
        <p:txBody>
          <a:bodyPr>
            <a:noAutofit/>
          </a:bodyPr>
          <a:lstStyle/>
          <a:p>
            <a:r>
              <a:rPr lang="en-GB" sz="2800" dirty="0">
                <a:effectLst/>
                <a:ea typeface="Aptos" panose="020B0004020202020204" pitchFamily="34" charset="0"/>
                <a:cs typeface="Calibri" panose="020F0502020204030204" pitchFamily="34" charset="0"/>
              </a:rPr>
              <a:t>Which lifestyle choices impact your carbon footprint </a:t>
            </a:r>
            <a:br>
              <a:rPr lang="en-GB" sz="2800" dirty="0">
                <a:effectLst/>
                <a:ea typeface="Aptos" panose="020B0004020202020204" pitchFamily="34" charset="0"/>
                <a:cs typeface="Calibri" panose="020F0502020204030204" pitchFamily="34" charset="0"/>
              </a:rPr>
            </a:br>
            <a:r>
              <a:rPr lang="en-GB" sz="2800" dirty="0">
                <a:effectLst/>
                <a:ea typeface="Aptos" panose="020B0004020202020204" pitchFamily="34" charset="0"/>
                <a:cs typeface="Calibri" panose="020F0502020204030204" pitchFamily="34" charset="0"/>
              </a:rPr>
              <a:t>the most &amp; the least?</a:t>
            </a:r>
            <a:endParaRPr lang="en-GB" sz="6000" dirty="0"/>
          </a:p>
        </p:txBody>
      </p:sp>
      <p:sp>
        <p:nvSpPr>
          <p:cNvPr id="4" name="Rectangle 3">
            <a:extLst>
              <a:ext uri="{FF2B5EF4-FFF2-40B4-BE49-F238E27FC236}">
                <a16:creationId xmlns:a16="http://schemas.microsoft.com/office/drawing/2014/main" id="{FD6338CB-3086-2636-1FE5-77EAF080C34F}"/>
              </a:ext>
            </a:extLst>
          </p:cNvPr>
          <p:cNvSpPr/>
          <p:nvPr/>
        </p:nvSpPr>
        <p:spPr>
          <a:xfrm>
            <a:off x="10622071" y="341469"/>
            <a:ext cx="127825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040FEFF-D52B-E1E4-AB62-ABC819DBBCF6}"/>
              </a:ext>
            </a:extLst>
          </p:cNvPr>
          <p:cNvSpPr/>
          <p:nvPr/>
        </p:nvSpPr>
        <p:spPr>
          <a:xfrm>
            <a:off x="1059777" y="1878595"/>
            <a:ext cx="3349385" cy="1202808"/>
          </a:xfrm>
          <a:prstGeom prst="roundRect">
            <a:avLst/>
          </a:prstGeom>
          <a:solidFill>
            <a:schemeClr val="accent6">
              <a:lumMod val="20000"/>
              <a:lumOff val="80000"/>
            </a:schemeClr>
          </a:solidFill>
          <a:ln w="76200">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2800" dirty="0">
                <a:solidFill>
                  <a:sysClr val="windowText" lastClr="000000"/>
                </a:solidFill>
                <a:effectLst/>
                <a:ea typeface="Aptos" panose="020B0004020202020204" pitchFamily="34" charset="0"/>
                <a:cs typeface="Times New Roman" panose="02020603050405020304" pitchFamily="18" charset="0"/>
              </a:rPr>
              <a:t>Low Impact</a:t>
            </a:r>
            <a:endParaRPr lang="en-GB" sz="1400" dirty="0">
              <a:solidFill>
                <a:sysClr val="windowText" lastClr="000000"/>
              </a:solidFill>
              <a:effectLst/>
              <a:ea typeface="Aptos" panose="020B000402020202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49CFBFD8-7048-62DF-72F0-9EF3FD5D1837}"/>
              </a:ext>
            </a:extLst>
          </p:cNvPr>
          <p:cNvSpPr/>
          <p:nvPr/>
        </p:nvSpPr>
        <p:spPr>
          <a:xfrm>
            <a:off x="4794621" y="1878595"/>
            <a:ext cx="3349385" cy="1202808"/>
          </a:xfrm>
          <a:prstGeom prst="roundRect">
            <a:avLst/>
          </a:prstGeom>
          <a:solidFill>
            <a:schemeClr val="accent6">
              <a:lumMod val="40000"/>
              <a:lumOff val="60000"/>
            </a:schemeClr>
          </a:solidFill>
          <a:ln w="76200">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2800" dirty="0">
                <a:solidFill>
                  <a:sysClr val="windowText" lastClr="000000"/>
                </a:solidFill>
                <a:effectLst/>
                <a:ea typeface="Aptos" panose="020B0004020202020204" pitchFamily="34" charset="0"/>
                <a:cs typeface="Times New Roman" panose="02020603050405020304" pitchFamily="18" charset="0"/>
              </a:rPr>
              <a:t>Moderate Impact</a:t>
            </a:r>
            <a:endParaRPr lang="en-GB" sz="1400" dirty="0">
              <a:solidFill>
                <a:sysClr val="windowText" lastClr="000000"/>
              </a:solidFill>
              <a:effectLst/>
              <a:ea typeface="Aptos" panose="020B000402020202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926078D4-CD48-01B2-C151-4F7480A25F02}"/>
              </a:ext>
            </a:extLst>
          </p:cNvPr>
          <p:cNvSpPr/>
          <p:nvPr/>
        </p:nvSpPr>
        <p:spPr>
          <a:xfrm>
            <a:off x="8550937" y="1878595"/>
            <a:ext cx="3349385" cy="1202808"/>
          </a:xfrm>
          <a:prstGeom prst="roundRect">
            <a:avLst/>
          </a:prstGeom>
          <a:solidFill>
            <a:schemeClr val="accent6">
              <a:lumMod val="60000"/>
              <a:lumOff val="40000"/>
            </a:schemeClr>
          </a:solidFill>
          <a:ln w="76200">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2800" dirty="0">
                <a:solidFill>
                  <a:sysClr val="windowText" lastClr="000000"/>
                </a:solidFill>
                <a:effectLst/>
                <a:ea typeface="Aptos" panose="020B0004020202020204" pitchFamily="34" charset="0"/>
                <a:cs typeface="Times New Roman" panose="02020603050405020304" pitchFamily="18" charset="0"/>
              </a:rPr>
              <a:t>High Impact</a:t>
            </a:r>
            <a:endParaRPr lang="en-GB" sz="1400" dirty="0">
              <a:solidFill>
                <a:sysClr val="windowText" lastClr="000000"/>
              </a:solidFill>
              <a:effectLst/>
              <a:ea typeface="Aptos" panose="020B0004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C22D3600-6589-890E-C8C6-9F9571FE6301}"/>
              </a:ext>
            </a:extLst>
          </p:cNvPr>
          <p:cNvSpPr/>
          <p:nvPr/>
        </p:nvSpPr>
        <p:spPr>
          <a:xfrm>
            <a:off x="1059777" y="3429000"/>
            <a:ext cx="3349385" cy="59185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0D55DB4-0423-E0C1-7775-69922E6D8DC9}"/>
              </a:ext>
            </a:extLst>
          </p:cNvPr>
          <p:cNvSpPr/>
          <p:nvPr/>
        </p:nvSpPr>
        <p:spPr>
          <a:xfrm>
            <a:off x="1059776" y="4224924"/>
            <a:ext cx="3349385" cy="59185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2EF44ED-839B-0390-952E-90C909F46AD6}"/>
              </a:ext>
            </a:extLst>
          </p:cNvPr>
          <p:cNvSpPr/>
          <p:nvPr/>
        </p:nvSpPr>
        <p:spPr>
          <a:xfrm>
            <a:off x="1059776" y="5020848"/>
            <a:ext cx="3349385" cy="59185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305F77D-24A9-9740-F9E6-A748DAB8515E}"/>
              </a:ext>
            </a:extLst>
          </p:cNvPr>
          <p:cNvSpPr/>
          <p:nvPr/>
        </p:nvSpPr>
        <p:spPr>
          <a:xfrm>
            <a:off x="1059776" y="5816772"/>
            <a:ext cx="3349385" cy="59185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3F0EAAC-58B2-238A-3B8B-FC507D952C0F}"/>
              </a:ext>
            </a:extLst>
          </p:cNvPr>
          <p:cNvSpPr/>
          <p:nvPr/>
        </p:nvSpPr>
        <p:spPr>
          <a:xfrm>
            <a:off x="4794620" y="3428999"/>
            <a:ext cx="3349385" cy="59185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BE202D4-EC4F-DF80-47F9-E607C27A4D38}"/>
              </a:ext>
            </a:extLst>
          </p:cNvPr>
          <p:cNvSpPr/>
          <p:nvPr/>
        </p:nvSpPr>
        <p:spPr>
          <a:xfrm>
            <a:off x="4794619" y="4220747"/>
            <a:ext cx="3349385" cy="59185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EBE1791-F0BC-4867-1F62-3D30DBF8B6AD}"/>
              </a:ext>
            </a:extLst>
          </p:cNvPr>
          <p:cNvSpPr/>
          <p:nvPr/>
        </p:nvSpPr>
        <p:spPr>
          <a:xfrm>
            <a:off x="4794619" y="5014586"/>
            <a:ext cx="3349385" cy="59185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24C8ADC-34C6-119E-5111-7DDD70D2AE29}"/>
              </a:ext>
            </a:extLst>
          </p:cNvPr>
          <p:cNvSpPr/>
          <p:nvPr/>
        </p:nvSpPr>
        <p:spPr>
          <a:xfrm>
            <a:off x="4794619" y="5820920"/>
            <a:ext cx="3349385" cy="59185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C298495-1E1C-2D93-02A5-5394168BD429}"/>
              </a:ext>
            </a:extLst>
          </p:cNvPr>
          <p:cNvSpPr/>
          <p:nvPr/>
        </p:nvSpPr>
        <p:spPr>
          <a:xfrm>
            <a:off x="8579560" y="3431087"/>
            <a:ext cx="3349385" cy="591855"/>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4F6EF22-5691-0A5B-9710-5D30D01056F8}"/>
              </a:ext>
            </a:extLst>
          </p:cNvPr>
          <p:cNvSpPr/>
          <p:nvPr/>
        </p:nvSpPr>
        <p:spPr>
          <a:xfrm>
            <a:off x="8579559" y="4222835"/>
            <a:ext cx="3349385" cy="591855"/>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A279B43-F0AA-887D-99CF-E8B85E97A2DD}"/>
              </a:ext>
            </a:extLst>
          </p:cNvPr>
          <p:cNvSpPr/>
          <p:nvPr/>
        </p:nvSpPr>
        <p:spPr>
          <a:xfrm>
            <a:off x="8579559" y="5016674"/>
            <a:ext cx="3349385" cy="591855"/>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699D75E-1722-9FCD-402C-D4AEF160ED7C}"/>
              </a:ext>
            </a:extLst>
          </p:cNvPr>
          <p:cNvSpPr/>
          <p:nvPr/>
        </p:nvSpPr>
        <p:spPr>
          <a:xfrm>
            <a:off x="8579559" y="5823008"/>
            <a:ext cx="3349385" cy="591855"/>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Box 3">
            <a:extLst>
              <a:ext uri="{FF2B5EF4-FFF2-40B4-BE49-F238E27FC236}">
                <a16:creationId xmlns:a16="http://schemas.microsoft.com/office/drawing/2014/main" id="{791A9CF8-4E79-FDEB-C515-D3E2C58B18BD}"/>
              </a:ext>
            </a:extLst>
          </p:cNvPr>
          <p:cNvSpPr txBox="1"/>
          <p:nvPr/>
        </p:nvSpPr>
        <p:spPr>
          <a:xfrm>
            <a:off x="10394602" y="795967"/>
            <a:ext cx="1204158" cy="524989"/>
          </a:xfrm>
          <a:prstGeom prst="rect">
            <a:avLst/>
          </a:prstGeom>
          <a:solidFill>
            <a:srgbClr val="F3C9C5"/>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tabLst>
                <a:tab pos="457200" algn="l"/>
              </a:tabLst>
            </a:pPr>
            <a:r>
              <a:rPr lang="en-GB" dirty="0">
                <a:solidFill>
                  <a:srgbClr val="333333"/>
                </a:solidFill>
                <a:effectLst/>
                <a:latin typeface="Aptos" panose="020B0004020202020204" pitchFamily="34" charset="0"/>
                <a:ea typeface="Aptos" panose="020B0004020202020204" pitchFamily="34" charset="0"/>
                <a:cs typeface="Aptos" panose="020B0004020202020204" pitchFamily="34" charset="0"/>
              </a:rPr>
              <a:t>Against the clock</a:t>
            </a:r>
            <a:endParaRPr lang="en-GB" sz="2800" dirty="0">
              <a:solidFill>
                <a:srgbClr val="333333"/>
              </a:solidFill>
              <a:effectLst/>
              <a:latin typeface="Aptos" panose="020B0004020202020204" pitchFamily="34" charset="0"/>
              <a:ea typeface="Aptos" panose="020B0004020202020204" pitchFamily="34" charset="0"/>
              <a:cs typeface="Aptos" panose="020B0004020202020204" pitchFamily="34" charset="0"/>
            </a:endParaRPr>
          </a:p>
        </p:txBody>
      </p:sp>
      <p:pic>
        <p:nvPicPr>
          <p:cNvPr id="26" name="Graphic 2" descr="Stopwatch with solid fill">
            <a:extLst>
              <a:ext uri="{FF2B5EF4-FFF2-40B4-BE49-F238E27FC236}">
                <a16:creationId xmlns:a16="http://schemas.microsoft.com/office/drawing/2014/main" id="{24AE8386-A3DD-6109-6296-08FAA8CC640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622071" y="343044"/>
            <a:ext cx="674064" cy="625667"/>
          </a:xfrm>
          <a:prstGeom prst="rect">
            <a:avLst/>
          </a:prstGeom>
        </p:spPr>
      </p:pic>
      <p:sp>
        <p:nvSpPr>
          <p:cNvPr id="27" name="Rectangle: Rounded Corners 26">
            <a:extLst>
              <a:ext uri="{FF2B5EF4-FFF2-40B4-BE49-F238E27FC236}">
                <a16:creationId xmlns:a16="http://schemas.microsoft.com/office/drawing/2014/main" id="{F7FD61C3-6ED9-C64F-35C0-32F3E8ED0F2B}"/>
              </a:ext>
            </a:extLst>
          </p:cNvPr>
          <p:cNvSpPr/>
          <p:nvPr/>
        </p:nvSpPr>
        <p:spPr>
          <a:xfrm>
            <a:off x="10357102" y="343572"/>
            <a:ext cx="1278251" cy="1082582"/>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120920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7" name="Picture 6" descr="A diagram of a graph showing the impact of climate change&#10;&#10;Description automatically generated with medium confidence">
            <a:extLst>
              <a:ext uri="{FF2B5EF4-FFF2-40B4-BE49-F238E27FC236}">
                <a16:creationId xmlns:a16="http://schemas.microsoft.com/office/drawing/2014/main" id="{7D59B875-A89E-3C21-47DF-43FA49EA12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19" y="-106471"/>
            <a:ext cx="11945761" cy="6964471"/>
          </a:xfrm>
          <a:prstGeom prst="rect">
            <a:avLst/>
          </a:prstGeom>
        </p:spPr>
      </p:pic>
    </p:spTree>
    <p:extLst>
      <p:ext uri="{BB962C8B-B14F-4D97-AF65-F5344CB8AC3E}">
        <p14:creationId xmlns:p14="http://schemas.microsoft.com/office/powerpoint/2010/main" val="955712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5130AF-7EA4-AD68-A2D7-BEC6EF43F5B8}"/>
              </a:ext>
            </a:extLst>
          </p:cNvPr>
          <p:cNvSpPr/>
          <p:nvPr/>
        </p:nvSpPr>
        <p:spPr>
          <a:xfrm>
            <a:off x="10684701" y="341469"/>
            <a:ext cx="103966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37CE363-8F42-A060-6C15-F8F5168BD989}"/>
              </a:ext>
            </a:extLst>
          </p:cNvPr>
          <p:cNvSpPr>
            <a:spLocks noGrp="1"/>
          </p:cNvSpPr>
          <p:nvPr>
            <p:ph type="title"/>
          </p:nvPr>
        </p:nvSpPr>
        <p:spPr/>
        <p:txBody>
          <a:bodyPr>
            <a:normAutofit/>
          </a:bodyPr>
          <a:lstStyle/>
          <a:p>
            <a:r>
              <a:rPr lang="en-GB" sz="4000" kern="1400" spc="-50" dirty="0">
                <a:effectLst/>
                <a:ea typeface="Times New Roman" panose="02020603050405020304" pitchFamily="18" charset="0"/>
                <a:cs typeface="Times New Roman" panose="02020603050405020304" pitchFamily="18" charset="0"/>
              </a:rPr>
              <a:t>Analysing and interpreting an infographic</a:t>
            </a:r>
            <a:endParaRPr lang="en-GB" sz="7200" dirty="0"/>
          </a:p>
        </p:txBody>
      </p:sp>
      <p:sp>
        <p:nvSpPr>
          <p:cNvPr id="3" name="Content Placeholder 2">
            <a:extLst>
              <a:ext uri="{FF2B5EF4-FFF2-40B4-BE49-F238E27FC236}">
                <a16:creationId xmlns:a16="http://schemas.microsoft.com/office/drawing/2014/main" id="{4BE2A530-C514-E224-7E16-358A88E4A33F}"/>
              </a:ext>
            </a:extLst>
          </p:cNvPr>
          <p:cNvSpPr>
            <a:spLocks noGrp="1"/>
          </p:cNvSpPr>
          <p:nvPr>
            <p:ph sz="half" idx="1"/>
          </p:nvPr>
        </p:nvSpPr>
        <p:spPr>
          <a:xfrm>
            <a:off x="838199" y="1825625"/>
            <a:ext cx="10083801" cy="4351338"/>
          </a:xfrm>
        </p:spPr>
        <p:txBody>
          <a:bodyPr>
            <a:normAutofit fontScale="92500" lnSpcReduction="10000"/>
          </a:bodyPr>
          <a:lstStyle/>
          <a:p>
            <a:pPr marL="342900" lvl="0" indent="-342900">
              <a:lnSpc>
                <a:spcPct val="107000"/>
              </a:lnSpc>
              <a:buClr>
                <a:srgbClr val="FF0000"/>
              </a:buClr>
              <a:buFont typeface="+mj-lt"/>
              <a:buAutoNum type="arabicPeriod"/>
            </a:pPr>
            <a:r>
              <a:rPr lang="en-GB" sz="3000" kern="1400" spc="-50" dirty="0">
                <a:effectLst/>
                <a:latin typeface="+mn-lt"/>
                <a:ea typeface="Aptos" panose="020B0004020202020204" pitchFamily="34" charset="0"/>
                <a:cs typeface="Calibri" panose="020F0502020204030204" pitchFamily="34" charset="0"/>
              </a:rPr>
              <a:t>Compare the photo you took with the infographic. Were your ideas correct?</a:t>
            </a:r>
          </a:p>
          <a:p>
            <a:pPr marL="342900" lvl="0" indent="-342900">
              <a:lnSpc>
                <a:spcPct val="107000"/>
              </a:lnSpc>
              <a:spcBef>
                <a:spcPts val="2400"/>
              </a:spcBef>
              <a:spcAft>
                <a:spcPts val="600"/>
              </a:spcAft>
              <a:buClr>
                <a:srgbClr val="FF0000"/>
              </a:buClr>
              <a:buFont typeface="+mj-lt"/>
              <a:buAutoNum type="arabicPeriod"/>
            </a:pPr>
            <a:r>
              <a:rPr lang="en-GB" sz="3000" kern="1400" spc="-50" dirty="0">
                <a:effectLst/>
                <a:latin typeface="+mn-lt"/>
                <a:ea typeface="Aptos" panose="020B0004020202020204" pitchFamily="34" charset="0"/>
                <a:cs typeface="Calibri" panose="020F0502020204030204" pitchFamily="34" charset="0"/>
              </a:rPr>
              <a:t>According to the graph, how could you summarise the lifestyle choices that most reduce your carbon footprint? How many tonnes of CO2 does each action save? Complete the table.</a:t>
            </a:r>
          </a:p>
          <a:p>
            <a:pPr marL="342900" indent="-342900">
              <a:lnSpc>
                <a:spcPct val="107000"/>
              </a:lnSpc>
              <a:spcBef>
                <a:spcPts val="2400"/>
              </a:spcBef>
              <a:spcAft>
                <a:spcPts val="600"/>
              </a:spcAft>
              <a:buClr>
                <a:srgbClr val="FF0000"/>
              </a:buClr>
              <a:buFont typeface="+mj-lt"/>
              <a:buAutoNum type="arabicPeriod"/>
            </a:pPr>
            <a:r>
              <a:rPr lang="en-GB" sz="3000" kern="1400" spc="-50" dirty="0">
                <a:effectLst/>
                <a:latin typeface="+mn-lt"/>
                <a:ea typeface="Aptos" panose="020B0004020202020204" pitchFamily="34" charset="0"/>
                <a:cs typeface="Calibri" panose="020F0502020204030204" pitchFamily="34" charset="0"/>
              </a:rPr>
              <a:t>How important is this infographic? Are we simply putting different actions in the correct order or is there something more important here? What do you think?</a:t>
            </a:r>
          </a:p>
          <a:p>
            <a:pPr marL="0" indent="0">
              <a:buNone/>
            </a:pPr>
            <a:endParaRPr lang="en-GB" dirty="0"/>
          </a:p>
        </p:txBody>
      </p:sp>
    </p:spTree>
    <p:extLst>
      <p:ext uri="{BB962C8B-B14F-4D97-AF65-F5344CB8AC3E}">
        <p14:creationId xmlns:p14="http://schemas.microsoft.com/office/powerpoint/2010/main" val="4101999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5130AF-7EA4-AD68-A2D7-BEC6EF43F5B8}"/>
              </a:ext>
            </a:extLst>
          </p:cNvPr>
          <p:cNvSpPr/>
          <p:nvPr/>
        </p:nvSpPr>
        <p:spPr>
          <a:xfrm>
            <a:off x="10684701" y="341469"/>
            <a:ext cx="1039661" cy="132556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37CE363-8F42-A060-6C15-F8F5168BD989}"/>
              </a:ext>
            </a:extLst>
          </p:cNvPr>
          <p:cNvSpPr>
            <a:spLocks noGrp="1"/>
          </p:cNvSpPr>
          <p:nvPr>
            <p:ph type="title"/>
          </p:nvPr>
        </p:nvSpPr>
        <p:spPr>
          <a:xfrm>
            <a:off x="1864792" y="341468"/>
            <a:ext cx="8457194" cy="1325563"/>
          </a:xfrm>
        </p:spPr>
        <p:txBody>
          <a:bodyPr>
            <a:normAutofit/>
          </a:bodyPr>
          <a:lstStyle/>
          <a:p>
            <a: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t>Analysing and interpreting an infographic: </a:t>
            </a:r>
            <a:b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br>
            <a:r>
              <a:rPr lang="en-GB" sz="3200" kern="1400" spc="-50" dirty="0">
                <a:latin typeface="Aptos Display" panose="020B0004020202020204" pitchFamily="34" charset="0"/>
                <a:ea typeface="Aptos" panose="020B0004020202020204" pitchFamily="34" charset="0"/>
                <a:cs typeface="Calibri" panose="020F0502020204030204" pitchFamily="34" charset="0"/>
              </a:rPr>
              <a:t>Complete the table.</a:t>
            </a:r>
            <a:endParaRPr lang="en-GB" sz="3200" dirty="0">
              <a:latin typeface="Aptos Display" panose="020B0004020202020204" pitchFamily="34" charset="0"/>
            </a:endParaRPr>
          </a:p>
        </p:txBody>
      </p:sp>
      <p:graphicFrame>
        <p:nvGraphicFramePr>
          <p:cNvPr id="5" name="Table 4">
            <a:extLst>
              <a:ext uri="{FF2B5EF4-FFF2-40B4-BE49-F238E27FC236}">
                <a16:creationId xmlns:a16="http://schemas.microsoft.com/office/drawing/2014/main" id="{50441FBB-05D6-6B6D-12ED-B26B0F3065EC}"/>
              </a:ext>
            </a:extLst>
          </p:cNvPr>
          <p:cNvGraphicFramePr>
            <a:graphicFrameLocks noGrp="1"/>
          </p:cNvGraphicFramePr>
          <p:nvPr>
            <p:extLst>
              <p:ext uri="{D42A27DB-BD31-4B8C-83A1-F6EECF244321}">
                <p14:modId xmlns:p14="http://schemas.microsoft.com/office/powerpoint/2010/main" val="3220977845"/>
              </p:ext>
            </p:extLst>
          </p:nvPr>
        </p:nvGraphicFramePr>
        <p:xfrm>
          <a:off x="982247" y="2048540"/>
          <a:ext cx="10222284" cy="4467988"/>
        </p:xfrm>
        <a:graphic>
          <a:graphicData uri="http://schemas.openxmlformats.org/drawingml/2006/table">
            <a:tbl>
              <a:tblPr firstRow="1" bandRow="1">
                <a:tableStyleId>{93296810-A885-4BE3-A3E7-6D5BEEA58F35}</a:tableStyleId>
              </a:tblPr>
              <a:tblGrid>
                <a:gridCol w="765133">
                  <a:extLst>
                    <a:ext uri="{9D8B030D-6E8A-4147-A177-3AD203B41FA5}">
                      <a16:colId xmlns:a16="http://schemas.microsoft.com/office/drawing/2014/main" val="2993153651"/>
                    </a:ext>
                  </a:extLst>
                </a:gridCol>
                <a:gridCol w="7189939">
                  <a:extLst>
                    <a:ext uri="{9D8B030D-6E8A-4147-A177-3AD203B41FA5}">
                      <a16:colId xmlns:a16="http://schemas.microsoft.com/office/drawing/2014/main" val="1653119658"/>
                    </a:ext>
                  </a:extLst>
                </a:gridCol>
                <a:gridCol w="2267212">
                  <a:extLst>
                    <a:ext uri="{9D8B030D-6E8A-4147-A177-3AD203B41FA5}">
                      <a16:colId xmlns:a16="http://schemas.microsoft.com/office/drawing/2014/main" val="1526862594"/>
                    </a:ext>
                  </a:extLst>
                </a:gridCol>
              </a:tblGrid>
              <a:tr h="638284">
                <a:tc gridSpan="2">
                  <a:txBody>
                    <a:bodyPr/>
                    <a:lstStyle/>
                    <a:p>
                      <a:r>
                        <a:rPr lang="en-GB" sz="2800" dirty="0">
                          <a:latin typeface="Aptos Display" panose="020B0004020202020204" pitchFamily="34" charset="0"/>
                        </a:rPr>
                        <a:t>Lifestyle choices</a:t>
                      </a:r>
                    </a:p>
                  </a:txBody>
                  <a:tcPr/>
                </a:tc>
                <a:tc hMerge="1">
                  <a:txBody>
                    <a:bodyPr/>
                    <a:lstStyle/>
                    <a:p>
                      <a:endParaRPr lang="en-GB" dirty="0"/>
                    </a:p>
                  </a:txBody>
                  <a:tcPr/>
                </a:tc>
                <a:tc>
                  <a:txBody>
                    <a:bodyPr/>
                    <a:lstStyle/>
                    <a:p>
                      <a:pPr>
                        <a:lnSpc>
                          <a:spcPct val="107000"/>
                        </a:lnSpc>
                        <a:spcAft>
                          <a:spcPts val="600"/>
                        </a:spcAft>
                      </a:pPr>
                      <a:r>
                        <a:rPr lang="en-GB" sz="2400" kern="1400" spc="-50" dirty="0">
                          <a:effectLst/>
                          <a:latin typeface="Aptos" panose="020B0004020202020204" pitchFamily="34" charset="0"/>
                          <a:ea typeface="Aptos" panose="020B0004020202020204" pitchFamily="34" charset="0"/>
                          <a:cs typeface="Calibri" panose="020F0502020204030204" pitchFamily="34" charset="0"/>
                        </a:rPr>
                        <a:t>Tonnes (tCO</a:t>
                      </a:r>
                      <a:r>
                        <a:rPr lang="en-GB" sz="2400" kern="1400" spc="-50" baseline="-25000" dirty="0">
                          <a:effectLst/>
                          <a:latin typeface="Aptos" panose="020B0004020202020204" pitchFamily="34" charset="0"/>
                          <a:ea typeface="Aptos" panose="020B0004020202020204" pitchFamily="34" charset="0"/>
                          <a:cs typeface="Calibri" panose="020F0502020204030204" pitchFamily="34" charset="0"/>
                        </a:rPr>
                        <a:t>2 </a:t>
                      </a:r>
                      <a:r>
                        <a:rPr lang="en-GB" sz="2400" kern="1400" spc="-50" dirty="0">
                          <a:effectLst/>
                          <a:latin typeface="Aptos" panose="020B0004020202020204" pitchFamily="34" charset="0"/>
                          <a:ea typeface="Aptos" panose="020B0004020202020204" pitchFamily="34" charset="0"/>
                          <a:cs typeface="Calibri" panose="020F0502020204030204" pitchFamily="34" charset="0"/>
                        </a:rPr>
                        <a:t>e)</a:t>
                      </a:r>
                    </a:p>
                  </a:txBody>
                  <a:tcPr marL="68580" marR="68580" marT="0" marB="0"/>
                </a:tc>
                <a:extLst>
                  <a:ext uri="{0D108BD9-81ED-4DB2-BD59-A6C34878D82A}">
                    <a16:rowId xmlns:a16="http://schemas.microsoft.com/office/drawing/2014/main" val="2488648804"/>
                  </a:ext>
                </a:extLst>
              </a:tr>
              <a:tr h="638284">
                <a:tc>
                  <a:txBody>
                    <a:bodyPr/>
                    <a:lstStyle/>
                    <a:p>
                      <a:pPr marL="0" indent="0" algn="ctr">
                        <a:buFont typeface="+mj-lt"/>
                        <a:buNone/>
                      </a:pPr>
                      <a:r>
                        <a:rPr lang="en-GB" sz="2400" dirty="0">
                          <a:latin typeface="Aptos Display" panose="020B0004020202020204" pitchFamily="34" charset="0"/>
                        </a:rPr>
                        <a:t>1</a:t>
                      </a:r>
                    </a:p>
                  </a:txBody>
                  <a:tcPr anchor="ctr"/>
                </a:tc>
                <a:tc>
                  <a:txBody>
                    <a:bodyPr/>
                    <a:lstStyle/>
                    <a:p>
                      <a:pPr>
                        <a:tabLst>
                          <a:tab pos="2865755" algn="ctr"/>
                          <a:tab pos="5731510" algn="r"/>
                        </a:tabLst>
                      </a:pPr>
                      <a:r>
                        <a:rPr lang="en-GB" sz="28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Eat a plant-based diet</a:t>
                      </a:r>
                      <a:endParaRPr lang="en-GB" sz="2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GB" sz="2800" kern="1200" dirty="0">
                          <a:solidFill>
                            <a:schemeClr val="dk1"/>
                          </a:solidFill>
                          <a:effectLst/>
                          <a:latin typeface="+mn-lt"/>
                          <a:ea typeface="+mn-ea"/>
                          <a:cs typeface="+mn-cs"/>
                        </a:rPr>
                        <a:t>0.8 p.a.</a:t>
                      </a:r>
                      <a:endParaRPr lang="en-GB" sz="2800" dirty="0"/>
                    </a:p>
                  </a:txBody>
                  <a:tcPr/>
                </a:tc>
                <a:extLst>
                  <a:ext uri="{0D108BD9-81ED-4DB2-BD59-A6C34878D82A}">
                    <a16:rowId xmlns:a16="http://schemas.microsoft.com/office/drawing/2014/main" val="352712131"/>
                  </a:ext>
                </a:extLst>
              </a:tr>
              <a:tr h="638284">
                <a:tc>
                  <a:txBody>
                    <a:bodyPr/>
                    <a:lstStyle/>
                    <a:p>
                      <a:pPr marL="0" indent="0" algn="ctr">
                        <a:buFont typeface="+mj-lt"/>
                        <a:buNone/>
                      </a:pPr>
                      <a:r>
                        <a:rPr lang="en-GB" sz="2400" dirty="0">
                          <a:latin typeface="Aptos Display" panose="020B0004020202020204" pitchFamily="34" charset="0"/>
                        </a:rPr>
                        <a:t>2</a:t>
                      </a:r>
                    </a:p>
                  </a:txBody>
                  <a:tcPr anchor="ctr"/>
                </a:tc>
                <a:tc>
                  <a:txBody>
                    <a:bodyPr/>
                    <a:lstStyle/>
                    <a:p>
                      <a:pPr>
                        <a:tabLst>
                          <a:tab pos="2865755" algn="ctr"/>
                          <a:tab pos="5731510" algn="r"/>
                        </a:tabLst>
                      </a:pPr>
                      <a:r>
                        <a:rPr lang="en-GB" sz="28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Switch electric car to car free</a:t>
                      </a:r>
                      <a:endParaRPr lang="en-GB" sz="2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GB" sz="2800" kern="1200" dirty="0">
                          <a:solidFill>
                            <a:schemeClr val="dk1"/>
                          </a:solidFill>
                          <a:effectLst/>
                          <a:latin typeface="+mn-lt"/>
                          <a:ea typeface="+mn-ea"/>
                          <a:cs typeface="+mn-cs"/>
                        </a:rPr>
                        <a:t>1.15 p.a.</a:t>
                      </a:r>
                      <a:endParaRPr lang="en-GB" sz="2800" dirty="0"/>
                    </a:p>
                  </a:txBody>
                  <a:tcPr/>
                </a:tc>
                <a:extLst>
                  <a:ext uri="{0D108BD9-81ED-4DB2-BD59-A6C34878D82A}">
                    <a16:rowId xmlns:a16="http://schemas.microsoft.com/office/drawing/2014/main" val="2083579584"/>
                  </a:ext>
                </a:extLst>
              </a:tr>
              <a:tr h="638284">
                <a:tc>
                  <a:txBody>
                    <a:bodyPr/>
                    <a:lstStyle/>
                    <a:p>
                      <a:pPr algn="ctr"/>
                      <a:r>
                        <a:rPr lang="en-GB" sz="2400" dirty="0">
                          <a:latin typeface="Aptos Display" panose="020B0004020202020204" pitchFamily="34" charset="0"/>
                        </a:rPr>
                        <a:t>3</a:t>
                      </a:r>
                    </a:p>
                  </a:txBody>
                  <a:tcPr anchor="ctr"/>
                </a:tc>
                <a:tc>
                  <a:txBody>
                    <a:bodyPr/>
                    <a:lstStyle/>
                    <a:p>
                      <a:pPr>
                        <a:tabLst>
                          <a:tab pos="2865755" algn="ctr"/>
                          <a:tab pos="5731510" algn="r"/>
                        </a:tabLst>
                      </a:pPr>
                      <a:r>
                        <a:rPr lang="en-GB" sz="280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Buy green energy</a:t>
                      </a:r>
                      <a:endParaRPr lang="en-GB" sz="28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GB" sz="2800" kern="1200" dirty="0">
                          <a:solidFill>
                            <a:schemeClr val="dk1"/>
                          </a:solidFill>
                          <a:effectLst/>
                          <a:latin typeface="+mn-lt"/>
                          <a:ea typeface="+mn-ea"/>
                          <a:cs typeface="+mn-cs"/>
                        </a:rPr>
                        <a:t>1.5 p.a.</a:t>
                      </a:r>
                      <a:endParaRPr lang="en-GB" sz="2800" b="1" dirty="0"/>
                    </a:p>
                  </a:txBody>
                  <a:tcPr/>
                </a:tc>
                <a:extLst>
                  <a:ext uri="{0D108BD9-81ED-4DB2-BD59-A6C34878D82A}">
                    <a16:rowId xmlns:a16="http://schemas.microsoft.com/office/drawing/2014/main" val="1987762117"/>
                  </a:ext>
                </a:extLst>
              </a:tr>
              <a:tr h="638284">
                <a:tc>
                  <a:txBody>
                    <a:bodyPr/>
                    <a:lstStyle/>
                    <a:p>
                      <a:pPr algn="ctr"/>
                      <a:r>
                        <a:rPr lang="en-GB" sz="2400" dirty="0">
                          <a:latin typeface="Aptos Display" panose="020B0004020202020204" pitchFamily="34" charset="0"/>
                        </a:rPr>
                        <a:t>4</a:t>
                      </a:r>
                    </a:p>
                  </a:txBody>
                  <a:tcPr anchor="ctr"/>
                </a:tc>
                <a:tc>
                  <a:txBody>
                    <a:bodyPr/>
                    <a:lstStyle/>
                    <a:p>
                      <a:pPr>
                        <a:tabLst>
                          <a:tab pos="2865755" algn="ctr"/>
                          <a:tab pos="5731510" algn="r"/>
                        </a:tabLst>
                      </a:pPr>
                      <a:r>
                        <a:rPr lang="en-GB" sz="280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Avoid air travel </a:t>
                      </a:r>
                      <a:endParaRPr lang="en-GB" sz="28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GB" sz="2800" kern="1200" dirty="0">
                          <a:solidFill>
                            <a:schemeClr val="dk1"/>
                          </a:solidFill>
                          <a:effectLst/>
                          <a:latin typeface="+mn-lt"/>
                          <a:ea typeface="+mn-ea"/>
                          <a:cs typeface="+mn-cs"/>
                        </a:rPr>
                        <a:t>1.6 return trip</a:t>
                      </a:r>
                      <a:endParaRPr lang="en-GB" sz="2800" dirty="0"/>
                    </a:p>
                  </a:txBody>
                  <a:tcPr/>
                </a:tc>
                <a:extLst>
                  <a:ext uri="{0D108BD9-81ED-4DB2-BD59-A6C34878D82A}">
                    <a16:rowId xmlns:a16="http://schemas.microsoft.com/office/drawing/2014/main" val="2968352159"/>
                  </a:ext>
                </a:extLst>
              </a:tr>
              <a:tr h="638284">
                <a:tc>
                  <a:txBody>
                    <a:bodyPr/>
                    <a:lstStyle/>
                    <a:p>
                      <a:pPr algn="ctr"/>
                      <a:r>
                        <a:rPr lang="en-GB" sz="2400" dirty="0">
                          <a:latin typeface="Aptos Display" panose="020B0004020202020204" pitchFamily="34" charset="0"/>
                        </a:rPr>
                        <a:t>5</a:t>
                      </a:r>
                    </a:p>
                  </a:txBody>
                  <a:tcPr anchor="ctr"/>
                </a:tc>
                <a:tc>
                  <a:txBody>
                    <a:bodyPr/>
                    <a:lstStyle/>
                    <a:p>
                      <a:pPr>
                        <a:tabLst>
                          <a:tab pos="2865755" algn="ctr"/>
                          <a:tab pos="5731510" algn="r"/>
                        </a:tabLst>
                      </a:pPr>
                      <a:r>
                        <a:rPr lang="en-GB" sz="28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Live car-free</a:t>
                      </a:r>
                      <a:endParaRPr lang="en-GB" sz="2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GB" sz="2800" kern="1200" dirty="0">
                          <a:solidFill>
                            <a:schemeClr val="dk1"/>
                          </a:solidFill>
                          <a:effectLst/>
                          <a:latin typeface="+mn-lt"/>
                          <a:ea typeface="+mn-ea"/>
                          <a:cs typeface="+mn-cs"/>
                        </a:rPr>
                        <a:t>2.4 p.a.</a:t>
                      </a:r>
                      <a:endParaRPr lang="en-GB" sz="2800" dirty="0"/>
                    </a:p>
                  </a:txBody>
                  <a:tcPr/>
                </a:tc>
                <a:extLst>
                  <a:ext uri="{0D108BD9-81ED-4DB2-BD59-A6C34878D82A}">
                    <a16:rowId xmlns:a16="http://schemas.microsoft.com/office/drawing/2014/main" val="1200183817"/>
                  </a:ext>
                </a:extLst>
              </a:tr>
              <a:tr h="638284">
                <a:tc>
                  <a:txBody>
                    <a:bodyPr/>
                    <a:lstStyle/>
                    <a:p>
                      <a:pPr algn="ctr"/>
                      <a:r>
                        <a:rPr lang="en-GB" sz="2400" dirty="0">
                          <a:latin typeface="Aptos Display" panose="020B0004020202020204" pitchFamily="34" charset="0"/>
                        </a:rPr>
                        <a:t>6</a:t>
                      </a:r>
                    </a:p>
                  </a:txBody>
                  <a:tcPr anchor="ctr"/>
                </a:tc>
                <a:tc>
                  <a:txBody>
                    <a:bodyPr/>
                    <a:lstStyle/>
                    <a:p>
                      <a:pPr>
                        <a:tabLst>
                          <a:tab pos="2865755" algn="ctr"/>
                          <a:tab pos="5731510" algn="r"/>
                        </a:tabLst>
                      </a:pPr>
                      <a:r>
                        <a:rPr lang="en-GB" sz="28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Have  smaller families</a:t>
                      </a:r>
                      <a:endParaRPr lang="en-GB" sz="2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GB" sz="2800" kern="1200" dirty="0">
                          <a:solidFill>
                            <a:schemeClr val="dk1"/>
                          </a:solidFill>
                          <a:effectLst/>
                          <a:latin typeface="+mn-lt"/>
                          <a:ea typeface="+mn-ea"/>
                          <a:cs typeface="+mn-cs"/>
                        </a:rPr>
                        <a:t>58.6 p.a.</a:t>
                      </a:r>
                      <a:endParaRPr lang="en-GB" sz="2800" dirty="0"/>
                    </a:p>
                  </a:txBody>
                  <a:tcPr/>
                </a:tc>
                <a:extLst>
                  <a:ext uri="{0D108BD9-81ED-4DB2-BD59-A6C34878D82A}">
                    <a16:rowId xmlns:a16="http://schemas.microsoft.com/office/drawing/2014/main" val="3109883530"/>
                  </a:ext>
                </a:extLst>
              </a:tr>
            </a:tbl>
          </a:graphicData>
        </a:graphic>
      </p:graphicFrame>
    </p:spTree>
    <p:extLst>
      <p:ext uri="{BB962C8B-B14F-4D97-AF65-F5344CB8AC3E}">
        <p14:creationId xmlns:p14="http://schemas.microsoft.com/office/powerpoint/2010/main" val="3297602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5130AF-7EA4-AD68-A2D7-BEC6EF43F5B8}"/>
              </a:ext>
            </a:extLst>
          </p:cNvPr>
          <p:cNvSpPr/>
          <p:nvPr/>
        </p:nvSpPr>
        <p:spPr>
          <a:xfrm>
            <a:off x="10684701" y="341469"/>
            <a:ext cx="103966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37CE363-8F42-A060-6C15-F8F5168BD989}"/>
              </a:ext>
            </a:extLst>
          </p:cNvPr>
          <p:cNvSpPr>
            <a:spLocks noGrp="1"/>
          </p:cNvSpPr>
          <p:nvPr>
            <p:ph type="title"/>
          </p:nvPr>
        </p:nvSpPr>
        <p:spPr/>
        <p:txBody>
          <a:bodyPr>
            <a:normAutofit/>
          </a:bodyPr>
          <a:lstStyle/>
          <a:p>
            <a: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t>Analysing and interpreting an infographic</a:t>
            </a:r>
            <a:endParaRPr lang="en-GB" sz="6000" dirty="0"/>
          </a:p>
        </p:txBody>
      </p:sp>
      <p:sp>
        <p:nvSpPr>
          <p:cNvPr id="3" name="Content Placeholder 2">
            <a:extLst>
              <a:ext uri="{FF2B5EF4-FFF2-40B4-BE49-F238E27FC236}">
                <a16:creationId xmlns:a16="http://schemas.microsoft.com/office/drawing/2014/main" id="{4BE2A530-C514-E224-7E16-358A88E4A33F}"/>
              </a:ext>
            </a:extLst>
          </p:cNvPr>
          <p:cNvSpPr>
            <a:spLocks noGrp="1"/>
          </p:cNvSpPr>
          <p:nvPr>
            <p:ph sz="half" idx="1"/>
          </p:nvPr>
        </p:nvSpPr>
        <p:spPr/>
        <p:txBody>
          <a:bodyPr>
            <a:normAutofit/>
          </a:bodyPr>
          <a:lstStyle/>
          <a:p>
            <a:pPr marL="342900" lvl="0" indent="-342900">
              <a:lnSpc>
                <a:spcPct val="107000"/>
              </a:lnSpc>
              <a:buClr>
                <a:srgbClr val="FF0000"/>
              </a:buClr>
              <a:buFont typeface="+mj-lt"/>
              <a:buAutoNum type="arabicPeriod"/>
            </a:pPr>
            <a:r>
              <a:rPr lang="en-GB" sz="3000" kern="1400" spc="-50" dirty="0">
                <a:effectLst/>
                <a:latin typeface="Aptos" panose="020B0004020202020204" pitchFamily="34" charset="0"/>
                <a:ea typeface="Aptos" panose="020B0004020202020204" pitchFamily="34" charset="0"/>
                <a:cs typeface="Calibri" panose="020F0502020204030204" pitchFamily="34" charset="0"/>
              </a:rPr>
              <a:t>Compare the photo you took with the infographic. Were your ideas correct?</a:t>
            </a:r>
          </a:p>
          <a:p>
            <a:pPr marL="342900" lvl="0" indent="-342900">
              <a:lnSpc>
                <a:spcPct val="107000"/>
              </a:lnSpc>
              <a:spcBef>
                <a:spcPts val="2400"/>
              </a:spcBef>
              <a:spcAft>
                <a:spcPts val="600"/>
              </a:spcAft>
              <a:buClr>
                <a:srgbClr val="FF0000"/>
              </a:buClr>
              <a:buFont typeface="+mj-lt"/>
              <a:buAutoNum type="arabicPeriod"/>
            </a:pPr>
            <a:r>
              <a:rPr lang="en-GB" sz="3000" kern="1400" spc="-50" dirty="0">
                <a:effectLst/>
                <a:latin typeface="Aptos" panose="020B0004020202020204" pitchFamily="34" charset="0"/>
                <a:ea typeface="Aptos" panose="020B0004020202020204" pitchFamily="34" charset="0"/>
                <a:cs typeface="Calibri" panose="020F0502020204030204" pitchFamily="34" charset="0"/>
              </a:rPr>
              <a:t>According to the graph how many tonnes of CO2 does each action save? Complete the table.</a:t>
            </a:r>
          </a:p>
          <a:p>
            <a:pPr marL="342900" indent="-342900">
              <a:lnSpc>
                <a:spcPct val="107000"/>
              </a:lnSpc>
              <a:spcBef>
                <a:spcPts val="2400"/>
              </a:spcBef>
              <a:spcAft>
                <a:spcPts val="600"/>
              </a:spcAft>
              <a:buClr>
                <a:srgbClr val="FF0000"/>
              </a:buClr>
              <a:buFont typeface="+mj-lt"/>
              <a:buAutoNum type="arabicPeriod"/>
            </a:pPr>
            <a:r>
              <a:rPr lang="en-GB" sz="3000" kern="1400" spc="-50" dirty="0">
                <a:effectLst/>
                <a:latin typeface="Aptos" panose="020B0004020202020204" pitchFamily="34" charset="0"/>
                <a:ea typeface="Aptos" panose="020B0004020202020204" pitchFamily="34" charset="0"/>
                <a:cs typeface="Calibri" panose="020F0502020204030204" pitchFamily="34" charset="0"/>
              </a:rPr>
              <a:t>How important is this infographic? Are we simply putting different actions in the correct order or is there something more important here? What do you think?</a:t>
            </a:r>
          </a:p>
          <a:p>
            <a:pPr marL="0" indent="0">
              <a:buNone/>
            </a:pPr>
            <a:endParaRPr lang="en-GB" dirty="0"/>
          </a:p>
        </p:txBody>
      </p:sp>
    </p:spTree>
    <p:extLst>
      <p:ext uri="{BB962C8B-B14F-4D97-AF65-F5344CB8AC3E}">
        <p14:creationId xmlns:p14="http://schemas.microsoft.com/office/powerpoint/2010/main" val="3607764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847F1E-6E4D-D51F-0AFE-DC66920D8BE7}"/>
              </a:ext>
            </a:extLst>
          </p:cNvPr>
          <p:cNvSpPr/>
          <p:nvPr/>
        </p:nvSpPr>
        <p:spPr>
          <a:xfrm>
            <a:off x="10757140" y="362309"/>
            <a:ext cx="985681" cy="1216325"/>
          </a:xfrm>
          <a:prstGeom prst="rect">
            <a:avLst/>
          </a:prstGeom>
          <a:solidFill>
            <a:srgbClr val="DAC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872480F5-4428-4BB0-6514-3FFB31157C99}"/>
              </a:ext>
            </a:extLst>
          </p:cNvPr>
          <p:cNvSpPr txBox="1">
            <a:spLocks/>
          </p:cNvSpPr>
          <p:nvPr/>
        </p:nvSpPr>
        <p:spPr>
          <a:xfrm>
            <a:off x="1196372" y="1883882"/>
            <a:ext cx="9799256" cy="467411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nSpc>
                <a:spcPct val="120000"/>
              </a:lnSpc>
            </a:pPr>
            <a:r>
              <a:rPr lang="en-GB" sz="2900" b="0" kern="1400" spc="-50" dirty="0">
                <a:effectLst/>
                <a:latin typeface="Aptos Display" panose="020B0004020202020204" pitchFamily="34" charset="0"/>
                <a:ea typeface="Aptos" panose="020B0004020202020204" pitchFamily="34" charset="0"/>
                <a:cs typeface="Calibri" panose="020F0502020204030204" pitchFamily="34" charset="0"/>
              </a:rPr>
              <a:t>Can you collaborate on a shared task:  helping define goals, asking questions to stimulate discussion, focus or re-focus  a discussion with suggestions and your opinion?</a:t>
            </a:r>
          </a:p>
          <a:p>
            <a:pPr algn="ctr">
              <a:lnSpc>
                <a:spcPct val="120000"/>
              </a:lnSpc>
            </a:pPr>
            <a:endParaRPr lang="en-GB" sz="2900" b="0" kern="1400" spc="-50" dirty="0">
              <a:effectLst/>
              <a:latin typeface="Aptos Display" panose="020B0004020202020204" pitchFamily="34" charset="0"/>
              <a:ea typeface="Aptos" panose="020B0004020202020204" pitchFamily="34" charset="0"/>
              <a:cs typeface="Calibri" panose="020F0502020204030204" pitchFamily="34" charset="0"/>
            </a:endParaRPr>
          </a:p>
          <a:p>
            <a:pPr>
              <a:lnSpc>
                <a:spcPct val="120000"/>
              </a:lnSpc>
            </a:pPr>
            <a:r>
              <a:rPr lang="en-GB" sz="2900" b="0" kern="1400" spc="-50" dirty="0">
                <a:effectLst/>
                <a:latin typeface="Aptos Display" panose="020B0004020202020204" pitchFamily="34" charset="0"/>
                <a:ea typeface="Aptos" panose="020B0004020202020204" pitchFamily="34" charset="0"/>
                <a:cs typeface="Calibri" panose="020F0502020204030204" pitchFamily="34" charset="0"/>
              </a:rPr>
              <a:t>As the group leader, </a:t>
            </a:r>
            <a:r>
              <a:rPr lang="en-GB" sz="2900" b="0" kern="1400" spc="-50" dirty="0">
                <a:latin typeface="Aptos Display" panose="020B0004020202020204" pitchFamily="34" charset="0"/>
                <a:ea typeface="Aptos" panose="020B0004020202020204" pitchFamily="34" charset="0"/>
                <a:cs typeface="Calibri" panose="020F0502020204030204" pitchFamily="34" charset="0"/>
              </a:rPr>
              <a:t>c</a:t>
            </a:r>
            <a:r>
              <a:rPr lang="en-GB" sz="2900" b="0" kern="1400" spc="-50" dirty="0">
                <a:effectLst/>
                <a:latin typeface="Aptos Display" panose="020B0004020202020204" pitchFamily="34" charset="0"/>
                <a:ea typeface="Aptos" panose="020B0004020202020204" pitchFamily="34" charset="0"/>
                <a:cs typeface="Calibri" panose="020F0502020204030204" pitchFamily="34" charset="0"/>
              </a:rPr>
              <a:t>an you set  ground rules in collaborative discussion? </a:t>
            </a:r>
            <a:r>
              <a:rPr lang="en-GB" sz="2900" b="0" kern="1400" spc="-50" dirty="0">
                <a:latin typeface="Aptos Display" panose="020B0004020202020204" pitchFamily="34" charset="0"/>
                <a:ea typeface="Aptos" panose="020B0004020202020204" pitchFamily="34" charset="0"/>
                <a:cs typeface="Calibri" panose="020F0502020204030204" pitchFamily="34" charset="0"/>
              </a:rPr>
              <a:t>C</a:t>
            </a:r>
            <a:r>
              <a:rPr lang="en-GB" sz="2900" b="0" kern="1400" spc="-50" dirty="0">
                <a:effectLst/>
                <a:latin typeface="Aptos Display" panose="020B0004020202020204" pitchFamily="34" charset="0"/>
                <a:ea typeface="Aptos" panose="020B0004020202020204" pitchFamily="34" charset="0"/>
                <a:cs typeface="Calibri" panose="020F0502020204030204" pitchFamily="34" charset="0"/>
              </a:rPr>
              <a:t>an you intervene when </a:t>
            </a:r>
            <a:r>
              <a:rPr lang="en-GB" sz="2900" b="0" kern="1400" spc="-50" dirty="0">
                <a:latin typeface="Aptos Display" panose="020B0004020202020204" pitchFamily="34" charset="0"/>
                <a:ea typeface="Aptos" panose="020B0004020202020204" pitchFamily="34" charset="0"/>
                <a:cs typeface="Calibri" panose="020F0502020204030204" pitchFamily="34" charset="0"/>
              </a:rPr>
              <a:t>necessary to encourage more even participation or </a:t>
            </a:r>
            <a:r>
              <a:rPr lang="en-GB" sz="2900" b="0" kern="1400" spc="-50" dirty="0">
                <a:effectLst/>
                <a:latin typeface="Aptos Display" panose="020B0004020202020204" pitchFamily="34" charset="0"/>
                <a:ea typeface="Aptos" panose="020B0004020202020204" pitchFamily="34" charset="0"/>
                <a:cs typeface="Calibri" panose="020F0502020204030204" pitchFamily="34" charset="0"/>
              </a:rPr>
              <a:t>to set a group back on task? Can you allocate the turn in a discussion, inviting a participant to say something?</a:t>
            </a:r>
          </a:p>
        </p:txBody>
      </p:sp>
      <p:cxnSp>
        <p:nvCxnSpPr>
          <p:cNvPr id="17" name="Straight Connector 16">
            <a:extLst>
              <a:ext uri="{FF2B5EF4-FFF2-40B4-BE49-F238E27FC236}">
                <a16:creationId xmlns:a16="http://schemas.microsoft.com/office/drawing/2014/main" id="{D54C6491-DC3A-DF2F-233A-2E3E17D37439}"/>
              </a:ext>
            </a:extLst>
          </p:cNvPr>
          <p:cNvCxnSpPr/>
          <p:nvPr/>
        </p:nvCxnSpPr>
        <p:spPr>
          <a:xfrm>
            <a:off x="1802673" y="3965471"/>
            <a:ext cx="88304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D03BC5F1-DCA4-11A8-F2CC-7DB2BE3C2A30}"/>
              </a:ext>
            </a:extLst>
          </p:cNvPr>
          <p:cNvSpPr>
            <a:spLocks noGrp="1"/>
          </p:cNvSpPr>
          <p:nvPr>
            <p:ph type="title"/>
          </p:nvPr>
        </p:nvSpPr>
        <p:spPr>
          <a:xfrm>
            <a:off x="1970314" y="300000"/>
            <a:ext cx="8662850" cy="1325563"/>
          </a:xfrm>
        </p:spPr>
        <p:txBody>
          <a:bodyPr/>
          <a:lstStyle/>
          <a:p>
            <a:r>
              <a:rPr lang="en-GB" sz="4400" b="0" kern="1400" spc="-50" dirty="0">
                <a:effectLst/>
                <a:latin typeface="Aptos Display" panose="020B0004020202020204" pitchFamily="34" charset="0"/>
                <a:ea typeface="Times New Roman" panose="02020603050405020304" pitchFamily="18" charset="0"/>
                <a:cs typeface="Times New Roman" panose="02020603050405020304" pitchFamily="18" charset="0"/>
              </a:rPr>
              <a:t>Collaborating in &amp;/or leading a group</a:t>
            </a:r>
            <a:endParaRPr lang="en-GB" dirty="0"/>
          </a:p>
        </p:txBody>
      </p:sp>
    </p:spTree>
    <p:extLst>
      <p:ext uri="{BB962C8B-B14F-4D97-AF65-F5344CB8AC3E}">
        <p14:creationId xmlns:p14="http://schemas.microsoft.com/office/powerpoint/2010/main" val="2960088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847F1E-6E4D-D51F-0AFE-DC66920D8BE7}"/>
              </a:ext>
            </a:extLst>
          </p:cNvPr>
          <p:cNvSpPr/>
          <p:nvPr/>
        </p:nvSpPr>
        <p:spPr>
          <a:xfrm>
            <a:off x="10757140" y="362309"/>
            <a:ext cx="985681" cy="1216325"/>
          </a:xfrm>
          <a:prstGeom prst="rect">
            <a:avLst/>
          </a:prstGeom>
          <a:solidFill>
            <a:srgbClr val="DAC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D03BC5F1-DCA4-11A8-F2CC-7DB2BE3C2A30}"/>
              </a:ext>
            </a:extLst>
          </p:cNvPr>
          <p:cNvSpPr>
            <a:spLocks noGrp="1"/>
          </p:cNvSpPr>
          <p:nvPr>
            <p:ph type="title"/>
          </p:nvPr>
        </p:nvSpPr>
        <p:spPr>
          <a:xfrm>
            <a:off x="1970314" y="300000"/>
            <a:ext cx="8662850" cy="1325563"/>
          </a:xfrm>
        </p:spPr>
        <p:txBody>
          <a:bodyPr/>
          <a:lstStyle/>
          <a:p>
            <a:r>
              <a:rPr lang="en-GB" sz="4400" b="0" kern="1400" spc="-50" dirty="0">
                <a:effectLst/>
                <a:latin typeface="Aptos Display" panose="020B0004020202020204" pitchFamily="34" charset="0"/>
                <a:ea typeface="Times New Roman" panose="02020603050405020304" pitchFamily="18" charset="0"/>
                <a:cs typeface="Times New Roman" panose="02020603050405020304" pitchFamily="18" charset="0"/>
              </a:rPr>
              <a:t>Collaborating in &amp;/or leading a group</a:t>
            </a:r>
            <a:endParaRPr lang="en-GB" dirty="0"/>
          </a:p>
        </p:txBody>
      </p:sp>
      <p:sp>
        <p:nvSpPr>
          <p:cNvPr id="3" name="TextBox 2">
            <a:extLst>
              <a:ext uri="{FF2B5EF4-FFF2-40B4-BE49-F238E27FC236}">
                <a16:creationId xmlns:a16="http://schemas.microsoft.com/office/drawing/2014/main" id="{B2057C95-938E-2745-CB9D-76BACE25A5E7}"/>
              </a:ext>
            </a:extLst>
          </p:cNvPr>
          <p:cNvSpPr txBox="1"/>
          <p:nvPr/>
        </p:nvSpPr>
        <p:spPr>
          <a:xfrm>
            <a:off x="363256" y="1799660"/>
            <a:ext cx="11260898" cy="4706481"/>
          </a:xfrm>
          <a:prstGeom prst="rect">
            <a:avLst/>
          </a:prstGeom>
          <a:noFill/>
        </p:spPr>
        <p:txBody>
          <a:bodyPr wrap="square">
            <a:spAutoFit/>
          </a:bodyPr>
          <a:lstStyle/>
          <a:p>
            <a:pPr>
              <a:spcAft>
                <a:spcPts val="1200"/>
              </a:spcAft>
              <a:tabLst>
                <a:tab pos="2865755" algn="ctr"/>
                <a:tab pos="5731510" algn="r"/>
                <a:tab pos="2865755" algn="ctr"/>
                <a:tab pos="6661150" algn="r"/>
              </a:tabLst>
            </a:pPr>
            <a:r>
              <a:rPr lang="en-GB" sz="2400" dirty="0">
                <a:effectLst/>
                <a:latin typeface="Aptos" panose="020B0004020202020204" pitchFamily="34" charset="0"/>
                <a:ea typeface="Calibri" panose="020F0502020204030204" pitchFamily="34" charset="0"/>
                <a:cs typeface="Times New Roman" panose="02020603050405020304" pitchFamily="18" charset="0"/>
              </a:rPr>
              <a:t>How well can you collaborate well in a group,  as a participant, and as a leader? </a:t>
            </a:r>
          </a:p>
          <a:p>
            <a:pPr marL="342900" lvl="0" indent="-342900">
              <a:lnSpc>
                <a:spcPct val="115000"/>
              </a:lnSpc>
              <a:spcAft>
                <a:spcPts val="1000"/>
              </a:spcAft>
              <a:buFont typeface="+mj-lt"/>
              <a:buAutoNum type="alphaLcParenR"/>
              <a:tabLst>
                <a:tab pos="5849938" algn="r"/>
                <a:tab pos="10760075" algn="r"/>
              </a:tabLst>
            </a:pPr>
            <a:r>
              <a:rPr lang="en-GB" sz="2400" kern="1400" spc="-50" dirty="0">
                <a:effectLst/>
                <a:latin typeface="Aptos" panose="020B0004020202020204" pitchFamily="34" charset="0"/>
                <a:ea typeface="Calibri" panose="020F0502020204030204" pitchFamily="34" charset="0"/>
                <a:cs typeface="Calibri" panose="020F0502020204030204" pitchFamily="34" charset="0"/>
              </a:rPr>
              <a:t>The team leader made sure everyone contributed to the discussion	Yes / No</a:t>
            </a:r>
          </a:p>
          <a:p>
            <a:pPr marL="342900" lvl="0" indent="-342900">
              <a:lnSpc>
                <a:spcPct val="115000"/>
              </a:lnSpc>
              <a:spcAft>
                <a:spcPts val="1000"/>
              </a:spcAft>
              <a:buFont typeface="+mj-lt"/>
              <a:buAutoNum type="alphaLcParenR"/>
              <a:tabLst>
                <a:tab pos="5849938" algn="r"/>
                <a:tab pos="10760075" algn="r"/>
              </a:tabLst>
            </a:pPr>
            <a:r>
              <a:rPr lang="en-GB" sz="2400" kern="1400" spc="-50" dirty="0">
                <a:effectLst/>
                <a:latin typeface="Aptos" panose="020B0004020202020204" pitchFamily="34" charset="0"/>
                <a:ea typeface="Calibri" panose="020F0502020204030204" pitchFamily="34" charset="0"/>
                <a:cs typeface="Calibri" panose="020F0502020204030204" pitchFamily="34" charset="0"/>
              </a:rPr>
              <a:t>The team leader made sure we stayed on task	Yes / No</a:t>
            </a:r>
          </a:p>
          <a:p>
            <a:pPr marL="342900" lvl="0" indent="-342900">
              <a:lnSpc>
                <a:spcPct val="115000"/>
              </a:lnSpc>
              <a:spcAft>
                <a:spcPts val="1000"/>
              </a:spcAft>
              <a:buFont typeface="+mj-lt"/>
              <a:buAutoNum type="alphaLcParenR"/>
              <a:tabLst>
                <a:tab pos="5849938" algn="r"/>
                <a:tab pos="10760075" algn="r"/>
              </a:tabLst>
            </a:pPr>
            <a:r>
              <a:rPr lang="en-GB" sz="2400" kern="1400" spc="-50" dirty="0">
                <a:effectLst/>
                <a:latin typeface="Aptos" panose="020B0004020202020204" pitchFamily="34" charset="0"/>
                <a:ea typeface="Calibri" panose="020F0502020204030204" pitchFamily="34" charset="0"/>
                <a:cs typeface="Calibri" panose="020F0502020204030204" pitchFamily="34" charset="0"/>
              </a:rPr>
              <a:t>The team leader asked us to give more information to support our answers 	Yes / No</a:t>
            </a:r>
          </a:p>
          <a:p>
            <a:pPr marL="342900" lvl="0" indent="-342900">
              <a:lnSpc>
                <a:spcPct val="115000"/>
              </a:lnSpc>
              <a:spcAft>
                <a:spcPts val="1000"/>
              </a:spcAft>
              <a:buFont typeface="+mj-lt"/>
              <a:buAutoNum type="alphaLcParenR"/>
              <a:tabLst>
                <a:tab pos="5849938" algn="r"/>
                <a:tab pos="10760075" algn="r"/>
              </a:tabLst>
            </a:pPr>
            <a:r>
              <a:rPr lang="en-GB" sz="2400" kern="1400" spc="-50" dirty="0">
                <a:effectLst/>
                <a:latin typeface="Aptos" panose="020B0004020202020204" pitchFamily="34" charset="0"/>
                <a:ea typeface="Calibri" panose="020F0502020204030204" pitchFamily="34" charset="0"/>
                <a:cs typeface="Calibri" panose="020F0502020204030204" pitchFamily="34" charset="0"/>
              </a:rPr>
              <a:t>We came to a decision on the impact of all 11 lifestyle choices 	Yes / No</a:t>
            </a:r>
          </a:p>
          <a:p>
            <a:pPr marL="342900" lvl="0" indent="-342900">
              <a:lnSpc>
                <a:spcPct val="115000"/>
              </a:lnSpc>
              <a:spcAft>
                <a:spcPts val="1000"/>
              </a:spcAft>
              <a:buFont typeface="+mj-lt"/>
              <a:buAutoNum type="alphaLcParenR"/>
              <a:tabLst>
                <a:tab pos="5849938" algn="r"/>
                <a:tab pos="10760075" algn="r"/>
              </a:tabLst>
            </a:pPr>
            <a:r>
              <a:rPr lang="en-GB" sz="2400" kern="1400" spc="-50" dirty="0">
                <a:effectLst/>
                <a:latin typeface="Aptos" panose="020B0004020202020204" pitchFamily="34" charset="0"/>
                <a:ea typeface="Calibri" panose="020F0502020204030204" pitchFamily="34" charset="0"/>
                <a:cs typeface="Calibri" panose="020F0502020204030204" pitchFamily="34" charset="0"/>
              </a:rPr>
              <a:t>Do you have any advice for your leader?</a:t>
            </a:r>
          </a:p>
          <a:p>
            <a:pPr>
              <a:tabLst>
                <a:tab pos="5849938" algn="r"/>
                <a:tab pos="10760075" algn="r"/>
              </a:tabLst>
            </a:pPr>
            <a:r>
              <a:rPr lang="en-GB" sz="2400" b="1" dirty="0">
                <a:effectLst/>
                <a:latin typeface="Aptos" panose="020B0004020202020204" pitchFamily="34" charset="0"/>
                <a:ea typeface="Calibri" panose="020F0502020204030204" pitchFamily="34" charset="0"/>
                <a:cs typeface="Times New Roman" panose="02020603050405020304" pitchFamily="18" charset="0"/>
              </a:rPr>
              <a:t>And how about you? </a:t>
            </a:r>
            <a:endParaRPr lang="en-GB" sz="2400" dirty="0">
              <a:effectLst/>
              <a:latin typeface="Aptos" panose="020B00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lphaLcParenR"/>
              <a:tabLst>
                <a:tab pos="5849938" algn="r"/>
                <a:tab pos="10760075" algn="r"/>
              </a:tabLst>
            </a:pPr>
            <a:r>
              <a:rPr lang="en-GB" sz="2400" kern="1400" spc="-50" dirty="0">
                <a:effectLst/>
                <a:latin typeface="Aptos" panose="020B0004020202020204" pitchFamily="34" charset="0"/>
                <a:ea typeface="Calibri" panose="020F0502020204030204" pitchFamily="34" charset="0"/>
                <a:cs typeface="Calibri" panose="020F0502020204030204" pitchFamily="34" charset="0"/>
              </a:rPr>
              <a:t>I gave my opinion 	Yes / No</a:t>
            </a:r>
          </a:p>
          <a:p>
            <a:pPr marL="342900" lvl="0" indent="-342900">
              <a:lnSpc>
                <a:spcPct val="115000"/>
              </a:lnSpc>
              <a:spcAft>
                <a:spcPts val="1000"/>
              </a:spcAft>
              <a:buFont typeface="+mj-lt"/>
              <a:buAutoNum type="alphaLcParenR"/>
              <a:tabLst>
                <a:tab pos="5849938" algn="r"/>
                <a:tab pos="10760075" algn="r"/>
              </a:tabLst>
            </a:pPr>
            <a:r>
              <a:rPr lang="en-GB" sz="2400" kern="1400" spc="-50" dirty="0">
                <a:effectLst/>
                <a:latin typeface="Aptos" panose="020B0004020202020204" pitchFamily="34" charset="0"/>
                <a:ea typeface="Calibri" panose="020F0502020204030204" pitchFamily="34" charset="0"/>
                <a:cs typeface="Calibri" panose="020F0502020204030204" pitchFamily="34" charset="0"/>
              </a:rPr>
              <a:t>I gave a reason for my opinion 	Yes / No</a:t>
            </a:r>
          </a:p>
        </p:txBody>
      </p:sp>
    </p:spTree>
    <p:extLst>
      <p:ext uri="{BB962C8B-B14F-4D97-AF65-F5344CB8AC3E}">
        <p14:creationId xmlns:p14="http://schemas.microsoft.com/office/powerpoint/2010/main" val="832368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D2EAA-9973-9AD9-F490-D81070C6FE6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B329C83-E1CC-D25B-1EA7-4C84A756E541}"/>
              </a:ext>
            </a:extLst>
          </p:cNvPr>
          <p:cNvSpPr>
            <a:spLocks noGrp="1"/>
          </p:cNvSpPr>
          <p:nvPr>
            <p:ph sz="quarter" idx="10"/>
          </p:nvPr>
        </p:nvSpPr>
        <p:spPr>
          <a:xfrm>
            <a:off x="6442481" y="1943089"/>
            <a:ext cx="3228975" cy="1485911"/>
          </a:xfrm>
        </p:spPr>
        <p:txBody>
          <a:bodyPr anchor="ctr">
            <a:normAutofit/>
          </a:bodyPr>
          <a:lstStyle/>
          <a:p>
            <a:r>
              <a:rPr lang="en-GB" kern="0" dirty="0">
                <a:effectLst/>
                <a:latin typeface="Aptos" panose="020B0004020202020204" pitchFamily="34" charset="0"/>
                <a:ea typeface="Calibri" panose="020F0502020204030204" pitchFamily="34" charset="0"/>
                <a:cs typeface="Times New Roman" panose="02020603050405020304" pitchFamily="18" charset="0"/>
              </a:rPr>
              <a:t>The Big 4 </a:t>
            </a:r>
          </a:p>
          <a:p>
            <a:pPr>
              <a:spcBef>
                <a:spcPts val="0"/>
              </a:spcBef>
            </a:pPr>
            <a:r>
              <a:rPr lang="en-GB" kern="0" dirty="0">
                <a:effectLst/>
                <a:latin typeface="Aptos" panose="020B0004020202020204" pitchFamily="34" charset="0"/>
                <a:ea typeface="Calibri" panose="020F0502020204030204" pitchFamily="34" charset="0"/>
                <a:cs typeface="Times New Roman" panose="02020603050405020304" pitchFamily="18" charset="0"/>
              </a:rPr>
              <a:t>and missed opportunities</a:t>
            </a:r>
            <a:endParaRPr lang="en-GB" sz="4000" dirty="0"/>
          </a:p>
        </p:txBody>
      </p:sp>
      <p:sp>
        <p:nvSpPr>
          <p:cNvPr id="4" name="Content Placeholder 3">
            <a:extLst>
              <a:ext uri="{FF2B5EF4-FFF2-40B4-BE49-F238E27FC236}">
                <a16:creationId xmlns:a16="http://schemas.microsoft.com/office/drawing/2014/main" id="{6878D890-73ED-C41E-57A2-DE1195A811A1}"/>
              </a:ext>
            </a:extLst>
          </p:cNvPr>
          <p:cNvSpPr>
            <a:spLocks noGrp="1"/>
          </p:cNvSpPr>
          <p:nvPr>
            <p:ph sz="quarter" idx="11"/>
          </p:nvPr>
        </p:nvSpPr>
        <p:spPr/>
        <p:txBody>
          <a:bodyPr anchor="ctr"/>
          <a:lstStyle/>
          <a:p>
            <a:r>
              <a:rPr lang="en-GB" dirty="0">
                <a:latin typeface="Aptos Display" panose="020B0004020202020204" pitchFamily="34" charset="0"/>
              </a:rPr>
              <a:t>Reducing your Carbon Footprint: what really matters</a:t>
            </a:r>
          </a:p>
        </p:txBody>
      </p:sp>
    </p:spTree>
    <p:extLst>
      <p:ext uri="{BB962C8B-B14F-4D97-AF65-F5344CB8AC3E}">
        <p14:creationId xmlns:p14="http://schemas.microsoft.com/office/powerpoint/2010/main" val="282674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5130AF-7EA4-AD68-A2D7-BEC6EF43F5B8}"/>
              </a:ext>
            </a:extLst>
          </p:cNvPr>
          <p:cNvSpPr/>
          <p:nvPr/>
        </p:nvSpPr>
        <p:spPr>
          <a:xfrm>
            <a:off x="10684701" y="341469"/>
            <a:ext cx="103966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37CE363-8F42-A060-6C15-F8F5168BD989}"/>
              </a:ext>
            </a:extLst>
          </p:cNvPr>
          <p:cNvSpPr>
            <a:spLocks noGrp="1"/>
          </p:cNvSpPr>
          <p:nvPr>
            <p:ph type="title"/>
          </p:nvPr>
        </p:nvSpPr>
        <p:spPr/>
        <p:txBody>
          <a:bodyPr>
            <a:normAutofit/>
          </a:bodyPr>
          <a:lstStyle/>
          <a:p>
            <a: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t>The Big 4</a:t>
            </a:r>
            <a:endParaRPr lang="en-GB" sz="6000" dirty="0"/>
          </a:p>
        </p:txBody>
      </p:sp>
      <p:sp>
        <p:nvSpPr>
          <p:cNvPr id="3" name="Content Placeholder 2">
            <a:extLst>
              <a:ext uri="{FF2B5EF4-FFF2-40B4-BE49-F238E27FC236}">
                <a16:creationId xmlns:a16="http://schemas.microsoft.com/office/drawing/2014/main" id="{4BE2A530-C514-E224-7E16-358A88E4A33F}"/>
              </a:ext>
            </a:extLst>
          </p:cNvPr>
          <p:cNvSpPr>
            <a:spLocks noGrp="1"/>
          </p:cNvSpPr>
          <p:nvPr>
            <p:ph sz="half" idx="1"/>
          </p:nvPr>
        </p:nvSpPr>
        <p:spPr>
          <a:xfrm>
            <a:off x="838200" y="1825625"/>
            <a:ext cx="3971796" cy="4351338"/>
          </a:xfrm>
        </p:spPr>
        <p:txBody>
          <a:bodyPr>
            <a:normAutofit/>
          </a:bodyPr>
          <a:lstStyle/>
          <a:p>
            <a:pPr marL="0" indent="0">
              <a:lnSpc>
                <a:spcPct val="150000"/>
              </a:lnSpc>
              <a:buNone/>
            </a:pPr>
            <a:r>
              <a:rPr lang="en-GB" sz="2400" kern="1400" spc="-50" dirty="0">
                <a:effectLst/>
                <a:latin typeface="Aptos" panose="020B0004020202020204" pitchFamily="34" charset="0"/>
                <a:ea typeface="Aptos" panose="020B0004020202020204" pitchFamily="34" charset="0"/>
                <a:cs typeface="Calibri" panose="020F0502020204030204" pitchFamily="34" charset="0"/>
              </a:rPr>
              <a:t>The researchers who produced this infographic, refer to the big 4 high impact actions. </a:t>
            </a:r>
          </a:p>
          <a:p>
            <a:pPr>
              <a:lnSpc>
                <a:spcPct val="150000"/>
              </a:lnSpc>
              <a:buFont typeface="+mj-lt"/>
              <a:buAutoNum type="alphaUcPeriod"/>
            </a:pPr>
            <a:r>
              <a:rPr lang="en-GB" sz="2400" kern="1400" spc="-50" dirty="0">
                <a:effectLst/>
                <a:latin typeface="Aptos" panose="020B0004020202020204" pitchFamily="34" charset="0"/>
                <a:ea typeface="Aptos" panose="020B0004020202020204" pitchFamily="34" charset="0"/>
                <a:cs typeface="Calibri" panose="020F0502020204030204" pitchFamily="34" charset="0"/>
              </a:rPr>
              <a:t>Which of the 6 high impacts actions do you think the big 4 are?</a:t>
            </a:r>
          </a:p>
          <a:p>
            <a:pPr marL="0" indent="0">
              <a:buNone/>
            </a:pPr>
            <a:endParaRPr lang="en-GB" dirty="0"/>
          </a:p>
        </p:txBody>
      </p:sp>
      <p:pic>
        <p:nvPicPr>
          <p:cNvPr id="7" name="Picture 6" descr="A diagram of a graph showing the impact of climate change&#10;&#10;Description automatically generated with medium confidence">
            <a:extLst>
              <a:ext uri="{FF2B5EF4-FFF2-40B4-BE49-F238E27FC236}">
                <a16:creationId xmlns:a16="http://schemas.microsoft.com/office/drawing/2014/main" id="{7D59B875-A89E-3C21-47DF-43FA49EA12BD}"/>
              </a:ext>
            </a:extLst>
          </p:cNvPr>
          <p:cNvPicPr>
            <a:picLocks noChangeAspect="1"/>
          </p:cNvPicPr>
          <p:nvPr/>
        </p:nvPicPr>
        <p:blipFill>
          <a:blip r:embed="rId3">
            <a:extLst>
              <a:ext uri="{28A0092B-C50C-407E-A947-70E740481C1C}">
                <a14:useLocalDpi xmlns:a14="http://schemas.microsoft.com/office/drawing/2010/main" val="0"/>
              </a:ext>
            </a:extLst>
          </a:blip>
          <a:srcRect l="50001" r="-1"/>
          <a:stretch/>
        </p:blipFill>
        <p:spPr>
          <a:xfrm>
            <a:off x="6219120" y="0"/>
            <a:ext cx="5972880" cy="6858000"/>
          </a:xfrm>
          <a:prstGeom prst="rect">
            <a:avLst/>
          </a:prstGeom>
        </p:spPr>
      </p:pic>
    </p:spTree>
    <p:extLst>
      <p:ext uri="{BB962C8B-B14F-4D97-AF65-F5344CB8AC3E}">
        <p14:creationId xmlns:p14="http://schemas.microsoft.com/office/powerpoint/2010/main" val="1532474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B7114-180F-DE35-B15A-ACE3972EC3D0}"/>
              </a:ext>
            </a:extLst>
          </p:cNvPr>
          <p:cNvSpPr>
            <a:spLocks noGrp="1"/>
          </p:cNvSpPr>
          <p:nvPr>
            <p:ph type="title"/>
          </p:nvPr>
        </p:nvSpPr>
        <p:spPr/>
        <p:txBody>
          <a:bodyPr/>
          <a:lstStyle/>
          <a:p>
            <a:r>
              <a:rPr lang="en-GB" dirty="0"/>
              <a:t>The Big 4</a:t>
            </a:r>
          </a:p>
        </p:txBody>
      </p:sp>
      <p:pic>
        <p:nvPicPr>
          <p:cNvPr id="4" name="Picture 3" descr="A person in a black shirt&#10;&#10;Description automatically generated">
            <a:extLst>
              <a:ext uri="{FF2B5EF4-FFF2-40B4-BE49-F238E27FC236}">
                <a16:creationId xmlns:a16="http://schemas.microsoft.com/office/drawing/2014/main" id="{43E6560B-E80C-713D-2F84-4FA49E14FCB6}"/>
              </a:ext>
            </a:extLst>
          </p:cNvPr>
          <p:cNvPicPr>
            <a:picLocks noChangeAspect="1"/>
          </p:cNvPicPr>
          <p:nvPr/>
        </p:nvPicPr>
        <p:blipFill>
          <a:blip r:embed="rId3"/>
          <a:stretch>
            <a:fillRect/>
          </a:stretch>
        </p:blipFill>
        <p:spPr>
          <a:xfrm>
            <a:off x="7064678" y="1651246"/>
            <a:ext cx="5127321" cy="4655608"/>
          </a:xfrm>
          <a:prstGeom prst="rect">
            <a:avLst/>
          </a:prstGeom>
        </p:spPr>
      </p:pic>
      <p:sp>
        <p:nvSpPr>
          <p:cNvPr id="5" name="Rectangle 4">
            <a:extLst>
              <a:ext uri="{FF2B5EF4-FFF2-40B4-BE49-F238E27FC236}">
                <a16:creationId xmlns:a16="http://schemas.microsoft.com/office/drawing/2014/main" id="{F56E7D3E-F9FA-D3F0-8BFC-E5EA73240389}"/>
              </a:ext>
            </a:extLst>
          </p:cNvPr>
          <p:cNvSpPr/>
          <p:nvPr/>
        </p:nvSpPr>
        <p:spPr>
          <a:xfrm>
            <a:off x="10684701" y="341469"/>
            <a:ext cx="103966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1B75CA9-1C0F-573C-93D6-603A2928B3A0}"/>
              </a:ext>
            </a:extLst>
          </p:cNvPr>
          <p:cNvSpPr txBox="1"/>
          <p:nvPr/>
        </p:nvSpPr>
        <p:spPr>
          <a:xfrm>
            <a:off x="313151" y="2274838"/>
            <a:ext cx="6447772" cy="2677656"/>
          </a:xfrm>
          <a:prstGeom prst="rect">
            <a:avLst/>
          </a:prstGeom>
          <a:noFill/>
        </p:spPr>
        <p:txBody>
          <a:bodyPr wrap="square">
            <a:spAutoFit/>
          </a:bodyPr>
          <a:lstStyle/>
          <a:p>
            <a:r>
              <a:rPr lang="en-GB" sz="2400" dirty="0">
                <a:effectLst/>
                <a:latin typeface="Aptos" panose="020B0004020202020204" pitchFamily="34" charset="0"/>
                <a:ea typeface="Aptos" panose="020B0004020202020204" pitchFamily="34" charset="0"/>
                <a:cs typeface="Calibri" panose="020F0502020204030204" pitchFamily="34" charset="0"/>
              </a:rPr>
              <a:t>One of the two researchers, Kimberley Nicholas produced a video in which she reflected on her own choices regarding the big 4. </a:t>
            </a:r>
          </a:p>
          <a:p>
            <a:endParaRPr lang="en-GB" sz="2400" dirty="0">
              <a:effectLst/>
              <a:latin typeface="Aptos" panose="020B0004020202020204" pitchFamily="34" charset="0"/>
              <a:ea typeface="Aptos" panose="020B0004020202020204" pitchFamily="34" charset="0"/>
              <a:cs typeface="Calibri" panose="020F0502020204030204" pitchFamily="34" charset="0"/>
            </a:endParaRPr>
          </a:p>
          <a:p>
            <a:pPr marL="457200" indent="-457200">
              <a:buClr>
                <a:srgbClr val="FF0000"/>
              </a:buClr>
              <a:buFont typeface="+mj-lt"/>
              <a:buAutoNum type="alphaUcPeriod" startAt="2"/>
            </a:pPr>
            <a:r>
              <a:rPr lang="en-GB" sz="2400" dirty="0">
                <a:effectLst/>
                <a:latin typeface="Aptos" panose="020B0004020202020204" pitchFamily="34" charset="0"/>
                <a:ea typeface="Aptos" panose="020B0004020202020204" pitchFamily="34" charset="0"/>
                <a:cs typeface="Calibri" panose="020F0502020204030204" pitchFamily="34" charset="0"/>
              </a:rPr>
              <a:t>Watch the video, make notes and summarise what she says about each of the big 4.</a:t>
            </a:r>
          </a:p>
        </p:txBody>
      </p:sp>
    </p:spTree>
    <p:extLst>
      <p:ext uri="{BB962C8B-B14F-4D97-AF65-F5344CB8AC3E}">
        <p14:creationId xmlns:p14="http://schemas.microsoft.com/office/powerpoint/2010/main" val="3447660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93DA-3B60-09C3-002E-F7E22384CE3C}"/>
              </a:ext>
            </a:extLst>
          </p:cNvPr>
          <p:cNvSpPr>
            <a:spLocks noGrp="1"/>
          </p:cNvSpPr>
          <p:nvPr>
            <p:ph type="title"/>
          </p:nvPr>
        </p:nvSpPr>
        <p:spPr>
          <a:xfrm>
            <a:off x="1970314" y="341469"/>
            <a:ext cx="10084154" cy="1325563"/>
          </a:xfrm>
        </p:spPr>
        <p:txBody>
          <a:bodyPr/>
          <a:lstStyle/>
          <a:p>
            <a:r>
              <a:rPr lang="en-GB" dirty="0"/>
              <a:t>In this and coming lessons you’re </a:t>
            </a:r>
            <a:br>
              <a:rPr lang="en-GB" dirty="0"/>
            </a:br>
            <a:r>
              <a:rPr lang="en-GB" dirty="0"/>
              <a:t>going to …</a:t>
            </a:r>
          </a:p>
        </p:txBody>
      </p:sp>
      <p:sp>
        <p:nvSpPr>
          <p:cNvPr id="3" name="Content Placeholder 2">
            <a:extLst>
              <a:ext uri="{FF2B5EF4-FFF2-40B4-BE49-F238E27FC236}">
                <a16:creationId xmlns:a16="http://schemas.microsoft.com/office/drawing/2014/main" id="{831B818B-F83D-6E99-B49A-E966E0704DA8}"/>
              </a:ext>
            </a:extLst>
          </p:cNvPr>
          <p:cNvSpPr>
            <a:spLocks noGrp="1"/>
          </p:cNvSpPr>
          <p:nvPr>
            <p:ph sz="half" idx="1"/>
          </p:nvPr>
        </p:nvSpPr>
        <p:spPr>
          <a:xfrm>
            <a:off x="838199" y="2360880"/>
            <a:ext cx="9589309" cy="3359696"/>
          </a:xfrm>
        </p:spPr>
        <p:txBody>
          <a:bodyPr>
            <a:normAutofit/>
          </a:bodyPr>
          <a:lstStyle/>
          <a:p>
            <a:pPr>
              <a:lnSpc>
                <a:spcPct val="120000"/>
              </a:lnSpc>
              <a:spcBef>
                <a:spcPts val="2400"/>
              </a:spcBef>
            </a:pPr>
            <a:r>
              <a:rPr lang="en-GB" sz="3200" dirty="0"/>
              <a:t>Discuss mitigating climate change</a:t>
            </a:r>
          </a:p>
          <a:p>
            <a:r>
              <a:rPr lang="en-GB" sz="3200" dirty="0"/>
              <a:t>Interpret charts, graphs and infographics</a:t>
            </a:r>
          </a:p>
          <a:p>
            <a:r>
              <a:rPr lang="en-GB" sz="3200" dirty="0"/>
              <a:t>Watch videos</a:t>
            </a:r>
          </a:p>
          <a:p>
            <a:r>
              <a:rPr lang="en-GB" sz="3200" dirty="0"/>
              <a:t>Explain data in writing</a:t>
            </a:r>
          </a:p>
        </p:txBody>
      </p:sp>
      <p:sp>
        <p:nvSpPr>
          <p:cNvPr id="4" name="Rectangle 3">
            <a:extLst>
              <a:ext uri="{FF2B5EF4-FFF2-40B4-BE49-F238E27FC236}">
                <a16:creationId xmlns:a16="http://schemas.microsoft.com/office/drawing/2014/main" id="{10AC47F4-0B28-3040-6BEA-B4ED9BCB27E0}"/>
              </a:ext>
            </a:extLst>
          </p:cNvPr>
          <p:cNvSpPr/>
          <p:nvPr/>
        </p:nvSpPr>
        <p:spPr>
          <a:xfrm>
            <a:off x="10757140" y="362309"/>
            <a:ext cx="888520" cy="1216325"/>
          </a:xfrm>
          <a:prstGeom prst="rect">
            <a:avLst/>
          </a:prstGeom>
          <a:solidFill>
            <a:schemeClr val="accent6">
              <a:lumMod val="20000"/>
              <a:lumOff val="8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4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B7114-180F-DE35-B15A-ACE3972EC3D0}"/>
              </a:ext>
            </a:extLst>
          </p:cNvPr>
          <p:cNvSpPr>
            <a:spLocks noGrp="1"/>
          </p:cNvSpPr>
          <p:nvPr>
            <p:ph type="title"/>
          </p:nvPr>
        </p:nvSpPr>
        <p:spPr/>
        <p:txBody>
          <a:bodyPr/>
          <a:lstStyle/>
          <a:p>
            <a:r>
              <a:rPr lang="en-GB" dirty="0"/>
              <a:t>Kimberley Nicholas</a:t>
            </a:r>
          </a:p>
        </p:txBody>
      </p:sp>
      <p:sp>
        <p:nvSpPr>
          <p:cNvPr id="5" name="Rectangle 4">
            <a:extLst>
              <a:ext uri="{FF2B5EF4-FFF2-40B4-BE49-F238E27FC236}">
                <a16:creationId xmlns:a16="http://schemas.microsoft.com/office/drawing/2014/main" id="{F56E7D3E-F9FA-D3F0-8BFC-E5EA73240389}"/>
              </a:ext>
            </a:extLst>
          </p:cNvPr>
          <p:cNvSpPr/>
          <p:nvPr/>
        </p:nvSpPr>
        <p:spPr>
          <a:xfrm>
            <a:off x="10684701" y="341469"/>
            <a:ext cx="103966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Online Media 2" title="The 4 most effective personal choices for the climate">
            <a:hlinkClick r:id="" action="ppaction://media"/>
            <a:extLst>
              <a:ext uri="{FF2B5EF4-FFF2-40B4-BE49-F238E27FC236}">
                <a16:creationId xmlns:a16="http://schemas.microsoft.com/office/drawing/2014/main" id="{6C423871-F298-63D6-D30B-2388B5D7BE48}"/>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281884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5130AF-7EA4-AD68-A2D7-BEC6EF43F5B8}"/>
              </a:ext>
            </a:extLst>
          </p:cNvPr>
          <p:cNvSpPr/>
          <p:nvPr/>
        </p:nvSpPr>
        <p:spPr>
          <a:xfrm>
            <a:off x="10684701" y="341469"/>
            <a:ext cx="103966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37CE363-8F42-A060-6C15-F8F5168BD989}"/>
              </a:ext>
            </a:extLst>
          </p:cNvPr>
          <p:cNvSpPr>
            <a:spLocks noGrp="1"/>
          </p:cNvSpPr>
          <p:nvPr>
            <p:ph type="title"/>
          </p:nvPr>
        </p:nvSpPr>
        <p:spPr/>
        <p:txBody>
          <a:bodyPr>
            <a:normAutofit/>
          </a:bodyPr>
          <a:lstStyle/>
          <a:p>
            <a: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t>The Big 4</a:t>
            </a:r>
            <a:endParaRPr lang="en-GB" sz="6000" dirty="0"/>
          </a:p>
        </p:txBody>
      </p:sp>
      <p:sp>
        <p:nvSpPr>
          <p:cNvPr id="3" name="Content Placeholder 2">
            <a:extLst>
              <a:ext uri="{FF2B5EF4-FFF2-40B4-BE49-F238E27FC236}">
                <a16:creationId xmlns:a16="http://schemas.microsoft.com/office/drawing/2014/main" id="{4BE2A530-C514-E224-7E16-358A88E4A33F}"/>
              </a:ext>
            </a:extLst>
          </p:cNvPr>
          <p:cNvSpPr>
            <a:spLocks noGrp="1"/>
          </p:cNvSpPr>
          <p:nvPr>
            <p:ph sz="half" idx="1"/>
          </p:nvPr>
        </p:nvSpPr>
        <p:spPr>
          <a:xfrm>
            <a:off x="576197" y="2301614"/>
            <a:ext cx="5085569" cy="2608589"/>
          </a:xfrm>
        </p:spPr>
        <p:txBody>
          <a:bodyPr>
            <a:normAutofit/>
          </a:bodyPr>
          <a:lstStyle/>
          <a:p>
            <a:pPr>
              <a:spcBef>
                <a:spcPts val="1800"/>
              </a:spcBef>
              <a:buFont typeface="+mj-lt"/>
              <a:buAutoNum type="alphaUcPeriod" startAt="3"/>
            </a:pPr>
            <a:r>
              <a:rPr lang="en-GB" sz="2400" dirty="0">
                <a:effectLst/>
                <a:latin typeface="Aptos" panose="020B0004020202020204" pitchFamily="34" charset="0"/>
                <a:ea typeface="Aptos" panose="020B0004020202020204" pitchFamily="34" charset="0"/>
                <a:cs typeface="Calibri" panose="020F0502020204030204" pitchFamily="34" charset="0"/>
              </a:rPr>
              <a:t>Which of the high impact actions do you do in your family?  </a:t>
            </a:r>
          </a:p>
          <a:p>
            <a:pPr marL="450850" indent="0">
              <a:spcBef>
                <a:spcPts val="1800"/>
              </a:spcBef>
              <a:buNone/>
            </a:pPr>
            <a:r>
              <a:rPr lang="en-GB" sz="2400" dirty="0">
                <a:effectLst/>
                <a:latin typeface="Aptos" panose="020B0004020202020204" pitchFamily="34" charset="0"/>
                <a:ea typeface="Aptos" panose="020B0004020202020204" pitchFamily="34" charset="0"/>
                <a:cs typeface="Calibri" panose="020F0502020204030204" pitchFamily="34" charset="0"/>
              </a:rPr>
              <a:t>Which of the moderate impact actions do you do in your family? </a:t>
            </a:r>
          </a:p>
          <a:p>
            <a:pPr marL="450850" indent="0">
              <a:spcBef>
                <a:spcPts val="1800"/>
              </a:spcBef>
              <a:buNone/>
            </a:pPr>
            <a:r>
              <a:rPr lang="en-GB" sz="2400" dirty="0">
                <a:effectLst/>
                <a:latin typeface="Aptos" panose="020B0004020202020204" pitchFamily="34" charset="0"/>
                <a:ea typeface="Aptos" panose="020B0004020202020204" pitchFamily="34" charset="0"/>
                <a:cs typeface="Calibri" panose="020F0502020204030204" pitchFamily="34" charset="0"/>
              </a:rPr>
              <a:t>Which of the low impact actions do you do in your family?</a:t>
            </a:r>
            <a:endParaRPr lang="en-GB" sz="2400" dirty="0"/>
          </a:p>
          <a:p>
            <a:pPr marL="0" indent="0">
              <a:buNone/>
            </a:pPr>
            <a:endParaRPr lang="en-GB" dirty="0"/>
          </a:p>
        </p:txBody>
      </p:sp>
      <p:pic>
        <p:nvPicPr>
          <p:cNvPr id="7" name="Picture 6" descr="A diagram of a graph showing the impact of climate change&#10;&#10;Description automatically generated with medium confidence">
            <a:extLst>
              <a:ext uri="{FF2B5EF4-FFF2-40B4-BE49-F238E27FC236}">
                <a16:creationId xmlns:a16="http://schemas.microsoft.com/office/drawing/2014/main" id="{7D59B875-A89E-3C21-47DF-43FA49EA12BD}"/>
              </a:ext>
            </a:extLst>
          </p:cNvPr>
          <p:cNvPicPr>
            <a:picLocks noChangeAspect="1"/>
          </p:cNvPicPr>
          <p:nvPr/>
        </p:nvPicPr>
        <p:blipFill>
          <a:blip r:embed="rId3">
            <a:extLst>
              <a:ext uri="{28A0092B-C50C-407E-A947-70E740481C1C}">
                <a14:useLocalDpi xmlns:a14="http://schemas.microsoft.com/office/drawing/2010/main" val="0"/>
              </a:ext>
            </a:extLst>
          </a:blip>
          <a:srcRect l="50001" r="-1"/>
          <a:stretch/>
        </p:blipFill>
        <p:spPr>
          <a:xfrm>
            <a:off x="6219120" y="0"/>
            <a:ext cx="5972880" cy="6858000"/>
          </a:xfrm>
          <a:prstGeom prst="rect">
            <a:avLst/>
          </a:prstGeom>
        </p:spPr>
      </p:pic>
    </p:spTree>
    <p:extLst>
      <p:ext uri="{BB962C8B-B14F-4D97-AF65-F5344CB8AC3E}">
        <p14:creationId xmlns:p14="http://schemas.microsoft.com/office/powerpoint/2010/main" val="4076121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6E7D3E-F9FA-D3F0-8BFC-E5EA73240389}"/>
              </a:ext>
            </a:extLst>
          </p:cNvPr>
          <p:cNvSpPr/>
          <p:nvPr/>
        </p:nvSpPr>
        <p:spPr>
          <a:xfrm>
            <a:off x="10684701" y="341469"/>
            <a:ext cx="103966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01B7114-180F-DE35-B15A-ACE3972EC3D0}"/>
              </a:ext>
            </a:extLst>
          </p:cNvPr>
          <p:cNvSpPr>
            <a:spLocks noGrp="1"/>
          </p:cNvSpPr>
          <p:nvPr>
            <p:ph type="title"/>
          </p:nvPr>
        </p:nvSpPr>
        <p:spPr/>
        <p:txBody>
          <a:bodyPr>
            <a:normAutofit/>
          </a:bodyPr>
          <a:lstStyle/>
          <a:p>
            <a: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t>Missed opportunities or something else?</a:t>
            </a:r>
            <a:endParaRPr lang="en-GB" sz="3200" dirty="0"/>
          </a:p>
        </p:txBody>
      </p:sp>
      <p:sp>
        <p:nvSpPr>
          <p:cNvPr id="6" name="TextBox 5">
            <a:extLst>
              <a:ext uri="{FF2B5EF4-FFF2-40B4-BE49-F238E27FC236}">
                <a16:creationId xmlns:a16="http://schemas.microsoft.com/office/drawing/2014/main" id="{D1B75CA9-1C0F-573C-93D6-603A2928B3A0}"/>
              </a:ext>
            </a:extLst>
          </p:cNvPr>
          <p:cNvSpPr txBox="1"/>
          <p:nvPr/>
        </p:nvSpPr>
        <p:spPr>
          <a:xfrm>
            <a:off x="313151" y="2274838"/>
            <a:ext cx="5423770" cy="2919645"/>
          </a:xfrm>
          <a:prstGeom prst="rect">
            <a:avLst/>
          </a:prstGeom>
          <a:noFill/>
        </p:spPr>
        <p:txBody>
          <a:bodyPr wrap="square">
            <a:spAutoFit/>
          </a:bodyPr>
          <a:lstStyle/>
          <a:p>
            <a:pPr lvl="0">
              <a:lnSpc>
                <a:spcPct val="107000"/>
              </a:lnSpc>
              <a:spcAft>
                <a:spcPts val="600"/>
              </a:spcAft>
            </a:pPr>
            <a:r>
              <a:rPr lang="en-GB" sz="2800" kern="1400" spc="-50" dirty="0">
                <a:effectLst/>
                <a:latin typeface="Aptos" panose="020B0004020202020204" pitchFamily="34" charset="0"/>
                <a:ea typeface="Aptos" panose="020B0004020202020204" pitchFamily="34" charset="0"/>
                <a:cs typeface="Calibri" panose="020F0502020204030204" pitchFamily="34" charset="0"/>
              </a:rPr>
              <a:t>The other researcher of </a:t>
            </a:r>
            <a:r>
              <a:rPr lang="en-GB" sz="2800" i="1" kern="1400" spc="-50" dirty="0">
                <a:effectLst/>
                <a:latin typeface="Aptos" panose="020B0004020202020204" pitchFamily="34" charset="0"/>
                <a:ea typeface="Aptos" panose="020B0004020202020204" pitchFamily="34" charset="0"/>
                <a:cs typeface="Calibri" panose="020F0502020204030204" pitchFamily="34" charset="0"/>
              </a:rPr>
              <a:t>Mitigating Climate Change</a:t>
            </a:r>
            <a:r>
              <a:rPr lang="en-GB" sz="2800" kern="1400" spc="-50" dirty="0">
                <a:effectLst/>
                <a:latin typeface="Aptos" panose="020B0004020202020204" pitchFamily="34" charset="0"/>
                <a:ea typeface="Aptos" panose="020B0004020202020204" pitchFamily="34" charset="0"/>
                <a:cs typeface="Calibri" panose="020F0502020204030204" pitchFamily="34" charset="0"/>
              </a:rPr>
              <a:t>, Seth </a:t>
            </a:r>
            <a:r>
              <a:rPr lang="en-GB" sz="2800" kern="1400" spc="-50" dirty="0" err="1">
                <a:effectLst/>
                <a:latin typeface="Aptos" panose="020B0004020202020204" pitchFamily="34" charset="0"/>
                <a:ea typeface="Aptos" panose="020B0004020202020204" pitchFamily="34" charset="0"/>
                <a:cs typeface="Calibri" panose="020F0502020204030204" pitchFamily="34" charset="0"/>
              </a:rPr>
              <a:t>Wynes</a:t>
            </a:r>
            <a:r>
              <a:rPr lang="en-GB" sz="2800" kern="1400" spc="-50" dirty="0">
                <a:effectLst/>
                <a:latin typeface="Aptos" panose="020B0004020202020204" pitchFamily="34" charset="0"/>
                <a:ea typeface="Aptos" panose="020B0004020202020204" pitchFamily="34" charset="0"/>
                <a:cs typeface="Calibri" panose="020F0502020204030204" pitchFamily="34" charset="0"/>
              </a:rPr>
              <a:t>, produced a video on a different topic. </a:t>
            </a:r>
          </a:p>
          <a:p>
            <a:pPr marL="342900" lvl="0" indent="-342900">
              <a:lnSpc>
                <a:spcPct val="107000"/>
              </a:lnSpc>
              <a:spcAft>
                <a:spcPts val="600"/>
              </a:spcAft>
              <a:buClr>
                <a:srgbClr val="FF0000"/>
              </a:buClr>
              <a:buFont typeface="+mj-lt"/>
              <a:buAutoNum type="arabicPeriod"/>
            </a:pPr>
            <a:r>
              <a:rPr lang="en-GB" sz="2800" kern="1400" spc="-50" dirty="0">
                <a:effectLst/>
                <a:latin typeface="Aptos" panose="020B0004020202020204" pitchFamily="34" charset="0"/>
                <a:ea typeface="Aptos" panose="020B0004020202020204" pitchFamily="34" charset="0"/>
                <a:cs typeface="Calibri" panose="020F0502020204030204" pitchFamily="34" charset="0"/>
              </a:rPr>
              <a:t>Watch the video, make notes and summarise his concerns</a:t>
            </a:r>
          </a:p>
        </p:txBody>
      </p:sp>
      <p:pic>
        <p:nvPicPr>
          <p:cNvPr id="3" name="Picture 2" descr="A person in a plaid shirt&#10;&#10;Description automatically generated">
            <a:extLst>
              <a:ext uri="{FF2B5EF4-FFF2-40B4-BE49-F238E27FC236}">
                <a16:creationId xmlns:a16="http://schemas.microsoft.com/office/drawing/2014/main" id="{84F73D1A-BBE8-399C-D9F9-91F20DE3390F}"/>
              </a:ext>
            </a:extLst>
          </p:cNvPr>
          <p:cNvPicPr>
            <a:picLocks noChangeAspect="1"/>
          </p:cNvPicPr>
          <p:nvPr/>
        </p:nvPicPr>
        <p:blipFill>
          <a:blip r:embed="rId3"/>
          <a:stretch>
            <a:fillRect/>
          </a:stretch>
        </p:blipFill>
        <p:spPr>
          <a:xfrm>
            <a:off x="6161510" y="1669406"/>
            <a:ext cx="6030489" cy="3416161"/>
          </a:xfrm>
          <a:prstGeom prst="rect">
            <a:avLst/>
          </a:prstGeom>
        </p:spPr>
      </p:pic>
    </p:spTree>
    <p:extLst>
      <p:ext uri="{BB962C8B-B14F-4D97-AF65-F5344CB8AC3E}">
        <p14:creationId xmlns:p14="http://schemas.microsoft.com/office/powerpoint/2010/main" val="1078559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bstract-video-erlaa7541va">
            <a:hlinkClick r:id="" action="ppaction://media"/>
            <a:extLst>
              <a:ext uri="{FF2B5EF4-FFF2-40B4-BE49-F238E27FC236}">
                <a16:creationId xmlns:a16="http://schemas.microsoft.com/office/drawing/2014/main" id="{0CEA9119-999C-E799-C01A-1E35CF60F0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5781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6E7D3E-F9FA-D3F0-8BFC-E5EA73240389}"/>
              </a:ext>
            </a:extLst>
          </p:cNvPr>
          <p:cNvSpPr/>
          <p:nvPr/>
        </p:nvSpPr>
        <p:spPr>
          <a:xfrm>
            <a:off x="10684701" y="341469"/>
            <a:ext cx="103966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01B7114-180F-DE35-B15A-ACE3972EC3D0}"/>
              </a:ext>
            </a:extLst>
          </p:cNvPr>
          <p:cNvSpPr>
            <a:spLocks noGrp="1"/>
          </p:cNvSpPr>
          <p:nvPr>
            <p:ph type="title"/>
          </p:nvPr>
        </p:nvSpPr>
        <p:spPr/>
        <p:txBody>
          <a:bodyPr>
            <a:normAutofit/>
          </a:bodyPr>
          <a:lstStyle/>
          <a:p>
            <a: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t>Missed opportunities or </a:t>
            </a:r>
            <a:b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br>
            <a: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t>something else?</a:t>
            </a:r>
            <a:endParaRPr lang="en-GB" sz="3200" dirty="0"/>
          </a:p>
        </p:txBody>
      </p:sp>
      <p:sp>
        <p:nvSpPr>
          <p:cNvPr id="6" name="TextBox 5">
            <a:extLst>
              <a:ext uri="{FF2B5EF4-FFF2-40B4-BE49-F238E27FC236}">
                <a16:creationId xmlns:a16="http://schemas.microsoft.com/office/drawing/2014/main" id="{D1B75CA9-1C0F-573C-93D6-603A2928B3A0}"/>
              </a:ext>
            </a:extLst>
          </p:cNvPr>
          <p:cNvSpPr txBox="1"/>
          <p:nvPr/>
        </p:nvSpPr>
        <p:spPr>
          <a:xfrm>
            <a:off x="313151" y="2274838"/>
            <a:ext cx="5423770" cy="2603726"/>
          </a:xfrm>
          <a:prstGeom prst="rect">
            <a:avLst/>
          </a:prstGeom>
          <a:noFill/>
        </p:spPr>
        <p:txBody>
          <a:bodyPr wrap="square">
            <a:spAutoFit/>
          </a:bodyPr>
          <a:lstStyle/>
          <a:p>
            <a:pPr lvl="0">
              <a:lnSpc>
                <a:spcPct val="107000"/>
              </a:lnSpc>
              <a:spcAft>
                <a:spcPts val="600"/>
              </a:spcAft>
              <a:buClr>
                <a:srgbClr val="FF0000"/>
              </a:buClr>
            </a:pPr>
            <a:r>
              <a:rPr lang="en-GB" sz="2400" kern="1400" spc="-50" dirty="0">
                <a:effectLst/>
                <a:latin typeface="Aptos" panose="020B0004020202020204" pitchFamily="34" charset="0"/>
                <a:ea typeface="Aptos" panose="020B0004020202020204" pitchFamily="34" charset="0"/>
                <a:cs typeface="Calibri" panose="020F0502020204030204" pitchFamily="34" charset="0"/>
              </a:rPr>
              <a:t>He produced an infographic to show how Canadian Highschool books featured Climate Change actions. </a:t>
            </a:r>
          </a:p>
          <a:p>
            <a:pPr lvl="0">
              <a:lnSpc>
                <a:spcPct val="107000"/>
              </a:lnSpc>
              <a:spcAft>
                <a:spcPts val="600"/>
              </a:spcAft>
              <a:buClr>
                <a:srgbClr val="FF0000"/>
              </a:buClr>
            </a:pPr>
            <a:endParaRPr lang="en-GB" sz="2400" kern="1400" spc="-50" dirty="0">
              <a:effectLst/>
              <a:latin typeface="Aptos" panose="020B0004020202020204" pitchFamily="34" charset="0"/>
              <a:ea typeface="Aptos" panose="020B0004020202020204" pitchFamily="34" charset="0"/>
              <a:cs typeface="Calibri" panose="020F0502020204030204" pitchFamily="34" charset="0"/>
            </a:endParaRPr>
          </a:p>
          <a:p>
            <a:pPr marL="342900" lvl="0" indent="-342900">
              <a:lnSpc>
                <a:spcPct val="107000"/>
              </a:lnSpc>
              <a:spcAft>
                <a:spcPts val="600"/>
              </a:spcAft>
              <a:buClr>
                <a:srgbClr val="FF0000"/>
              </a:buClr>
              <a:buFont typeface="+mj-lt"/>
              <a:buAutoNum type="arabicPeriod" startAt="2"/>
            </a:pPr>
            <a:r>
              <a:rPr lang="en-GB" sz="2400" kern="1400" spc="-50" dirty="0">
                <a:effectLst/>
                <a:latin typeface="Aptos" panose="020B0004020202020204" pitchFamily="34" charset="0"/>
                <a:ea typeface="Aptos" panose="020B0004020202020204" pitchFamily="34" charset="0"/>
                <a:cs typeface="Calibri" panose="020F0502020204030204" pitchFamily="34" charset="0"/>
              </a:rPr>
              <a:t>Can you use it to explain how the infographic shows his concerns?</a:t>
            </a:r>
          </a:p>
        </p:txBody>
      </p:sp>
      <p:pic>
        <p:nvPicPr>
          <p:cNvPr id="3074" name="Picture 2" descr="Picture">
            <a:extLst>
              <a:ext uri="{FF2B5EF4-FFF2-40B4-BE49-F238E27FC236}">
                <a16:creationId xmlns:a16="http://schemas.microsoft.com/office/drawing/2014/main" id="{D1EADDC8-1A89-A3A5-7BB9-CAAAEC577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75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427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6E7D3E-F9FA-D3F0-8BFC-E5EA73240389}"/>
              </a:ext>
            </a:extLst>
          </p:cNvPr>
          <p:cNvSpPr/>
          <p:nvPr/>
        </p:nvSpPr>
        <p:spPr>
          <a:xfrm>
            <a:off x="10684701" y="341469"/>
            <a:ext cx="103966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01B7114-180F-DE35-B15A-ACE3972EC3D0}"/>
              </a:ext>
            </a:extLst>
          </p:cNvPr>
          <p:cNvSpPr>
            <a:spLocks noGrp="1"/>
          </p:cNvSpPr>
          <p:nvPr>
            <p:ph type="title"/>
          </p:nvPr>
        </p:nvSpPr>
        <p:spPr/>
        <p:txBody>
          <a:bodyPr>
            <a:normAutofit/>
          </a:bodyPr>
          <a:lstStyle/>
          <a:p>
            <a: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t>Homework: Missed opportunities or something else?</a:t>
            </a:r>
            <a:endParaRPr lang="en-GB" sz="3200" dirty="0"/>
          </a:p>
        </p:txBody>
      </p:sp>
      <p:sp>
        <p:nvSpPr>
          <p:cNvPr id="8" name="Rectangle 3">
            <a:extLst>
              <a:ext uri="{FF2B5EF4-FFF2-40B4-BE49-F238E27FC236}">
                <a16:creationId xmlns:a16="http://schemas.microsoft.com/office/drawing/2014/main" id="{9117C4A1-6331-19EE-D91D-72433378A3D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19" name="Group 18">
            <a:extLst>
              <a:ext uri="{FF2B5EF4-FFF2-40B4-BE49-F238E27FC236}">
                <a16:creationId xmlns:a16="http://schemas.microsoft.com/office/drawing/2014/main" id="{80BA0BE9-C51D-DC41-87C1-D1634A62BFA0}"/>
              </a:ext>
            </a:extLst>
          </p:cNvPr>
          <p:cNvGrpSpPr/>
          <p:nvPr/>
        </p:nvGrpSpPr>
        <p:grpSpPr>
          <a:xfrm>
            <a:off x="356305" y="1723023"/>
            <a:ext cx="11419633" cy="5073924"/>
            <a:chOff x="619351" y="1560185"/>
            <a:chExt cx="11419633" cy="5073924"/>
          </a:xfrm>
        </p:grpSpPr>
        <p:pic>
          <p:nvPicPr>
            <p:cNvPr id="4" name="Picture 3" descr="A screenshot of a computer&#10;&#10;Description automatically generated">
              <a:extLst>
                <a:ext uri="{FF2B5EF4-FFF2-40B4-BE49-F238E27FC236}">
                  <a16:creationId xmlns:a16="http://schemas.microsoft.com/office/drawing/2014/main" id="{BFFB9A77-4734-0539-F573-44043F644A9A}"/>
                </a:ext>
              </a:extLst>
            </p:cNvPr>
            <p:cNvPicPr>
              <a:picLocks noChangeAspect="1"/>
            </p:cNvPicPr>
            <p:nvPr/>
          </p:nvPicPr>
          <p:blipFill rotWithShape="1">
            <a:blip r:embed="rId3"/>
            <a:srcRect l="45577" t="16817" r="29772" b="7423"/>
            <a:stretch/>
          </p:blipFill>
          <p:spPr bwMode="auto">
            <a:xfrm>
              <a:off x="3485101" y="1560185"/>
              <a:ext cx="1622900" cy="1966040"/>
            </a:xfrm>
            <a:prstGeom prst="rect">
              <a:avLst/>
            </a:prstGeom>
            <a:ln>
              <a:noFill/>
            </a:ln>
            <a:extLst>
              <a:ext uri="{53640926-AAD7-44D8-BBD7-CCE9431645EC}">
                <a14:shadowObscured xmlns:a14="http://schemas.microsoft.com/office/drawing/2010/main"/>
              </a:ext>
            </a:extLst>
          </p:spPr>
        </p:pic>
        <p:pic>
          <p:nvPicPr>
            <p:cNvPr id="7" name="Picture 6" descr="A screenshot of a website&#10;&#10;Description automatically generated">
              <a:extLst>
                <a:ext uri="{FF2B5EF4-FFF2-40B4-BE49-F238E27FC236}">
                  <a16:creationId xmlns:a16="http://schemas.microsoft.com/office/drawing/2014/main" id="{D21D23FF-5E5A-B65C-147E-1DD5A891236A}"/>
                </a:ext>
              </a:extLst>
            </p:cNvPr>
            <p:cNvPicPr>
              <a:picLocks noChangeAspect="1"/>
            </p:cNvPicPr>
            <p:nvPr/>
          </p:nvPicPr>
          <p:blipFill>
            <a:blip r:embed="rId4"/>
            <a:stretch>
              <a:fillRect/>
            </a:stretch>
          </p:blipFill>
          <p:spPr>
            <a:xfrm>
              <a:off x="6396299" y="1667032"/>
              <a:ext cx="3731931" cy="1874838"/>
            </a:xfrm>
            <a:prstGeom prst="rect">
              <a:avLst/>
            </a:prstGeom>
          </p:spPr>
        </p:pic>
        <p:pic>
          <p:nvPicPr>
            <p:cNvPr id="4098" name="Picture 2" descr="A qr code with a few black squares&#10;&#10;Description automatically generated">
              <a:extLst>
                <a:ext uri="{FF2B5EF4-FFF2-40B4-BE49-F238E27FC236}">
                  <a16:creationId xmlns:a16="http://schemas.microsoft.com/office/drawing/2014/main" id="{AEF50B60-B0C0-5003-D80A-6B7C60A94F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1896" y="1607361"/>
              <a:ext cx="1918864" cy="19188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qr code with a few black squares&#10;&#10;Description automatically generated">
              <a:extLst>
                <a:ext uri="{FF2B5EF4-FFF2-40B4-BE49-F238E27FC236}">
                  <a16:creationId xmlns:a16="http://schemas.microsoft.com/office/drawing/2014/main" id="{76818A21-6127-8EF8-2F40-EAFEDC05C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2122" y="1678160"/>
              <a:ext cx="1886862" cy="1886862"/>
            </a:xfrm>
            <a:prstGeom prst="rect">
              <a:avLst/>
            </a:prstGeom>
          </p:spPr>
        </p:pic>
        <p:sp>
          <p:nvSpPr>
            <p:cNvPr id="11" name="Rectangle 10">
              <a:extLst>
                <a:ext uri="{FF2B5EF4-FFF2-40B4-BE49-F238E27FC236}">
                  <a16:creationId xmlns:a16="http://schemas.microsoft.com/office/drawing/2014/main" id="{5246ED0B-7942-5638-F166-7DBEBAEBD9AF}"/>
                </a:ext>
              </a:extLst>
            </p:cNvPr>
            <p:cNvSpPr/>
            <p:nvPr/>
          </p:nvSpPr>
          <p:spPr>
            <a:xfrm>
              <a:off x="6321340" y="3541870"/>
              <a:ext cx="5702245" cy="604245"/>
            </a:xfrm>
            <a:prstGeom prst="rect">
              <a:avLst/>
            </a:prstGeom>
            <a:solidFill>
              <a:srgbClr val="BF5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Group B</a:t>
              </a:r>
            </a:p>
          </p:txBody>
        </p:sp>
        <p:pic>
          <p:nvPicPr>
            <p:cNvPr id="12" name="Picture 11" descr="A qr code with a white background&#10;&#10;Description automatically generated">
              <a:extLst>
                <a:ext uri="{FF2B5EF4-FFF2-40B4-BE49-F238E27FC236}">
                  <a16:creationId xmlns:a16="http://schemas.microsoft.com/office/drawing/2014/main" id="{16A73EF9-AE22-C27D-1AD5-E669393F36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981" y="4146115"/>
              <a:ext cx="1874838" cy="1874838"/>
            </a:xfrm>
            <a:prstGeom prst="rect">
              <a:avLst/>
            </a:prstGeom>
          </p:spPr>
        </p:pic>
        <p:pic>
          <p:nvPicPr>
            <p:cNvPr id="13" name="Picture 12" descr="A green grass field with white text&#10;&#10;Description automatically generated">
              <a:extLst>
                <a:ext uri="{FF2B5EF4-FFF2-40B4-BE49-F238E27FC236}">
                  <a16:creationId xmlns:a16="http://schemas.microsoft.com/office/drawing/2014/main" id="{DF958159-B17F-7380-765C-8DCB5055B5B6}"/>
                </a:ext>
              </a:extLst>
            </p:cNvPr>
            <p:cNvPicPr>
              <a:picLocks noChangeAspect="1"/>
            </p:cNvPicPr>
            <p:nvPr/>
          </p:nvPicPr>
          <p:blipFill>
            <a:blip r:embed="rId8"/>
            <a:stretch>
              <a:fillRect/>
            </a:stretch>
          </p:blipFill>
          <p:spPr>
            <a:xfrm>
              <a:off x="2761819" y="4136749"/>
              <a:ext cx="3274162" cy="1874838"/>
            </a:xfrm>
            <a:prstGeom prst="rect">
              <a:avLst/>
            </a:prstGeom>
          </p:spPr>
        </p:pic>
        <p:sp>
          <p:nvSpPr>
            <p:cNvPr id="14" name="Rectangle 13">
              <a:extLst>
                <a:ext uri="{FF2B5EF4-FFF2-40B4-BE49-F238E27FC236}">
                  <a16:creationId xmlns:a16="http://schemas.microsoft.com/office/drawing/2014/main" id="{752F5452-1888-600F-1C2D-4676D6877896}"/>
                </a:ext>
              </a:extLst>
            </p:cNvPr>
            <p:cNvSpPr/>
            <p:nvPr/>
          </p:nvSpPr>
          <p:spPr>
            <a:xfrm>
              <a:off x="619351" y="6029864"/>
              <a:ext cx="5701989" cy="604245"/>
            </a:xfrm>
            <a:prstGeom prst="rect">
              <a:avLst/>
            </a:prstGeom>
            <a:solidFill>
              <a:srgbClr val="BF5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Group C</a:t>
              </a:r>
            </a:p>
          </p:txBody>
        </p:sp>
        <p:sp>
          <p:nvSpPr>
            <p:cNvPr id="17" name="Rectangle 16">
              <a:extLst>
                <a:ext uri="{FF2B5EF4-FFF2-40B4-BE49-F238E27FC236}">
                  <a16:creationId xmlns:a16="http://schemas.microsoft.com/office/drawing/2014/main" id="{9272CDAC-19C2-6A78-5BEF-26000E2BAAAA}"/>
                </a:ext>
              </a:extLst>
            </p:cNvPr>
            <p:cNvSpPr/>
            <p:nvPr/>
          </p:nvSpPr>
          <p:spPr>
            <a:xfrm>
              <a:off x="619351" y="3543744"/>
              <a:ext cx="5702245" cy="604245"/>
            </a:xfrm>
            <a:prstGeom prst="rect">
              <a:avLst/>
            </a:prstGeom>
            <a:solidFill>
              <a:srgbClr val="BF5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Group A</a:t>
              </a:r>
            </a:p>
          </p:txBody>
        </p:sp>
        <p:sp>
          <p:nvSpPr>
            <p:cNvPr id="18" name="Rectangle 17">
              <a:extLst>
                <a:ext uri="{FF2B5EF4-FFF2-40B4-BE49-F238E27FC236}">
                  <a16:creationId xmlns:a16="http://schemas.microsoft.com/office/drawing/2014/main" id="{FB975B3D-79DD-26BE-ACDD-3846D3820E20}"/>
                </a:ext>
              </a:extLst>
            </p:cNvPr>
            <p:cNvSpPr/>
            <p:nvPr/>
          </p:nvSpPr>
          <p:spPr>
            <a:xfrm>
              <a:off x="6336995" y="6029864"/>
              <a:ext cx="5701989" cy="604245"/>
            </a:xfrm>
            <a:prstGeom prst="rect">
              <a:avLst/>
            </a:prstGeom>
            <a:solidFill>
              <a:srgbClr val="BF5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Group D</a:t>
              </a:r>
            </a:p>
          </p:txBody>
        </p:sp>
      </p:grpSp>
      <p:sp>
        <p:nvSpPr>
          <p:cNvPr id="20" name="Rectangle 19">
            <a:extLst>
              <a:ext uri="{FF2B5EF4-FFF2-40B4-BE49-F238E27FC236}">
                <a16:creationId xmlns:a16="http://schemas.microsoft.com/office/drawing/2014/main" id="{7EB10822-D6DC-C2B0-37BB-E26B5961A382}"/>
              </a:ext>
            </a:extLst>
          </p:cNvPr>
          <p:cNvSpPr/>
          <p:nvPr/>
        </p:nvSpPr>
        <p:spPr>
          <a:xfrm>
            <a:off x="368831" y="1723023"/>
            <a:ext cx="5701989" cy="258592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5E45684-1189-264F-A311-167C0C559340}"/>
              </a:ext>
            </a:extLst>
          </p:cNvPr>
          <p:cNvSpPr/>
          <p:nvPr/>
        </p:nvSpPr>
        <p:spPr>
          <a:xfrm>
            <a:off x="6073949" y="1724091"/>
            <a:ext cx="5701989" cy="258592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2E25546-D54C-20E2-5D6E-B61C010A4A50}"/>
              </a:ext>
            </a:extLst>
          </p:cNvPr>
          <p:cNvSpPr/>
          <p:nvPr/>
        </p:nvSpPr>
        <p:spPr>
          <a:xfrm>
            <a:off x="348477" y="4308952"/>
            <a:ext cx="5701989" cy="248799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CA27D06-2D3C-B281-ECB8-CB704F7E699C}"/>
              </a:ext>
            </a:extLst>
          </p:cNvPr>
          <p:cNvSpPr/>
          <p:nvPr/>
        </p:nvSpPr>
        <p:spPr>
          <a:xfrm>
            <a:off x="6045768" y="4317995"/>
            <a:ext cx="5730170" cy="248799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lanet earth with the sun in the background&#10;&#10;Description automatically generated">
            <a:extLst>
              <a:ext uri="{FF2B5EF4-FFF2-40B4-BE49-F238E27FC236}">
                <a16:creationId xmlns:a16="http://schemas.microsoft.com/office/drawing/2014/main" id="{2691179B-33ED-D8A0-A4E6-61CECEEB85C8}"/>
              </a:ext>
            </a:extLst>
          </p:cNvPr>
          <p:cNvPicPr>
            <a:picLocks noChangeAspect="1"/>
          </p:cNvPicPr>
          <p:nvPr/>
        </p:nvPicPr>
        <p:blipFill>
          <a:blip r:embed="rId9"/>
          <a:stretch>
            <a:fillRect/>
          </a:stretch>
        </p:blipFill>
        <p:spPr>
          <a:xfrm>
            <a:off x="6121182" y="4299587"/>
            <a:ext cx="3572045" cy="1944366"/>
          </a:xfrm>
          <a:prstGeom prst="rect">
            <a:avLst/>
          </a:prstGeom>
        </p:spPr>
      </p:pic>
      <p:pic>
        <p:nvPicPr>
          <p:cNvPr id="6" name="Picture 5" descr="A qr code with a few black squares&#10;&#10;Description automatically generated">
            <a:extLst>
              <a:ext uri="{FF2B5EF4-FFF2-40B4-BE49-F238E27FC236}">
                <a16:creationId xmlns:a16="http://schemas.microsoft.com/office/drawing/2014/main" id="{EC7ADB68-2997-3C88-2D9C-A7B5A9D1FAF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06196" y="4299587"/>
            <a:ext cx="1961869" cy="1961869"/>
          </a:xfrm>
          <a:prstGeom prst="rect">
            <a:avLst/>
          </a:prstGeom>
        </p:spPr>
      </p:pic>
    </p:spTree>
    <p:extLst>
      <p:ext uri="{BB962C8B-B14F-4D97-AF65-F5344CB8AC3E}">
        <p14:creationId xmlns:p14="http://schemas.microsoft.com/office/powerpoint/2010/main" val="1176299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329C83-E1CC-D25B-1EA7-4C84A756E541}"/>
              </a:ext>
            </a:extLst>
          </p:cNvPr>
          <p:cNvSpPr>
            <a:spLocks noGrp="1"/>
          </p:cNvSpPr>
          <p:nvPr>
            <p:ph sz="quarter" idx="10"/>
          </p:nvPr>
        </p:nvSpPr>
        <p:spPr>
          <a:xfrm>
            <a:off x="6442481" y="1943089"/>
            <a:ext cx="3228975" cy="1485911"/>
          </a:xfrm>
        </p:spPr>
        <p:txBody>
          <a:bodyPr anchor="ctr">
            <a:normAutofit/>
          </a:bodyPr>
          <a:lstStyle/>
          <a:p>
            <a:r>
              <a:rPr lang="en-GB" kern="0" dirty="0">
                <a:effectLst/>
                <a:latin typeface="Aptos" panose="020B0004020202020204" pitchFamily="34" charset="0"/>
                <a:ea typeface="Calibri" panose="020F0502020204030204" pitchFamily="34" charset="0"/>
                <a:cs typeface="Times New Roman" panose="02020603050405020304" pitchFamily="18" charset="0"/>
              </a:rPr>
              <a:t>Explaining Data </a:t>
            </a:r>
          </a:p>
          <a:p>
            <a:r>
              <a:rPr lang="en-GB" kern="0" dirty="0">
                <a:effectLst/>
                <a:latin typeface="Aptos" panose="020B0004020202020204" pitchFamily="34" charset="0"/>
                <a:ea typeface="Calibri" panose="020F0502020204030204" pitchFamily="34" charset="0"/>
                <a:cs typeface="Times New Roman" panose="02020603050405020304" pitchFamily="18" charset="0"/>
              </a:rPr>
              <a:t>in Writing</a:t>
            </a:r>
            <a:endParaRPr lang="en-GB" sz="4000" dirty="0"/>
          </a:p>
        </p:txBody>
      </p:sp>
      <p:sp>
        <p:nvSpPr>
          <p:cNvPr id="7" name="Content Placeholder 2">
            <a:extLst>
              <a:ext uri="{FF2B5EF4-FFF2-40B4-BE49-F238E27FC236}">
                <a16:creationId xmlns:a16="http://schemas.microsoft.com/office/drawing/2014/main" id="{BDDF4913-03D1-5D00-1615-ADEB28F79098}"/>
              </a:ext>
            </a:extLst>
          </p:cNvPr>
          <p:cNvSpPr>
            <a:spLocks noGrp="1"/>
          </p:cNvSpPr>
          <p:nvPr>
            <p:ph sz="quarter" idx="11"/>
          </p:nvPr>
        </p:nvSpPr>
        <p:spPr>
          <a:xfrm>
            <a:off x="2166938" y="3824288"/>
            <a:ext cx="3228975" cy="1562100"/>
          </a:xfrm>
        </p:spPr>
        <p:txBody>
          <a:bodyPr anchor="ctr">
            <a:normAutofit/>
          </a:bodyPr>
          <a:lstStyle/>
          <a:p>
            <a:r>
              <a:rPr lang="en-GB" kern="0" dirty="0">
                <a:effectLst/>
                <a:latin typeface="Aptos" panose="020B0004020202020204" pitchFamily="34" charset="0"/>
                <a:ea typeface="Calibri" panose="020F0502020204030204" pitchFamily="34" charset="0"/>
                <a:cs typeface="Times New Roman" panose="02020603050405020304" pitchFamily="18" charset="0"/>
              </a:rPr>
              <a:t>The Big 4 </a:t>
            </a:r>
          </a:p>
          <a:p>
            <a:pPr>
              <a:spcBef>
                <a:spcPts val="0"/>
              </a:spcBef>
            </a:pPr>
            <a:r>
              <a:rPr lang="en-GB" kern="0" dirty="0">
                <a:effectLst/>
                <a:latin typeface="Aptos" panose="020B0004020202020204" pitchFamily="34" charset="0"/>
                <a:ea typeface="Calibri" panose="020F0502020204030204" pitchFamily="34" charset="0"/>
                <a:cs typeface="Times New Roman" panose="02020603050405020304" pitchFamily="18" charset="0"/>
              </a:rPr>
              <a:t>and missed opportunities</a:t>
            </a:r>
            <a:endParaRPr lang="en-GB" sz="4000" dirty="0"/>
          </a:p>
        </p:txBody>
      </p:sp>
    </p:spTree>
    <p:extLst>
      <p:ext uri="{BB962C8B-B14F-4D97-AF65-F5344CB8AC3E}">
        <p14:creationId xmlns:p14="http://schemas.microsoft.com/office/powerpoint/2010/main" val="2697233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1FD4C-7BA0-5D83-2AFA-CDE1A1B806C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B5C13AE-D9A4-813F-B84F-8AA54AAFFB7D}"/>
              </a:ext>
            </a:extLst>
          </p:cNvPr>
          <p:cNvSpPr/>
          <p:nvPr/>
        </p:nvSpPr>
        <p:spPr>
          <a:xfrm>
            <a:off x="10684701" y="341469"/>
            <a:ext cx="103966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E2A4B4C-8341-1BD6-3F39-3A8957649175}"/>
              </a:ext>
            </a:extLst>
          </p:cNvPr>
          <p:cNvSpPr>
            <a:spLocks noGrp="1"/>
          </p:cNvSpPr>
          <p:nvPr>
            <p:ph type="title"/>
          </p:nvPr>
        </p:nvSpPr>
        <p:spPr/>
        <p:txBody>
          <a:bodyPr>
            <a:normAutofit/>
          </a:bodyPr>
          <a:lstStyle/>
          <a:p>
            <a: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t>Homework: Missed opportunities or something else?</a:t>
            </a:r>
            <a:endParaRPr lang="en-GB" sz="3200" dirty="0"/>
          </a:p>
        </p:txBody>
      </p:sp>
      <p:sp>
        <p:nvSpPr>
          <p:cNvPr id="8" name="Rectangle 3">
            <a:extLst>
              <a:ext uri="{FF2B5EF4-FFF2-40B4-BE49-F238E27FC236}">
                <a16:creationId xmlns:a16="http://schemas.microsoft.com/office/drawing/2014/main" id="{0CD4E492-FF87-FC39-51CB-8A00B5CED43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19" name="Group 18">
            <a:extLst>
              <a:ext uri="{FF2B5EF4-FFF2-40B4-BE49-F238E27FC236}">
                <a16:creationId xmlns:a16="http://schemas.microsoft.com/office/drawing/2014/main" id="{D7B019E3-4B62-7E12-0286-59E1DAE3C4E6}"/>
              </a:ext>
            </a:extLst>
          </p:cNvPr>
          <p:cNvGrpSpPr/>
          <p:nvPr/>
        </p:nvGrpSpPr>
        <p:grpSpPr>
          <a:xfrm>
            <a:off x="356305" y="1723023"/>
            <a:ext cx="11419633" cy="5073924"/>
            <a:chOff x="619351" y="1560185"/>
            <a:chExt cx="11419633" cy="5073924"/>
          </a:xfrm>
        </p:grpSpPr>
        <p:pic>
          <p:nvPicPr>
            <p:cNvPr id="4" name="Picture 3" descr="A screenshot of a computer&#10;&#10;Description automatically generated">
              <a:extLst>
                <a:ext uri="{FF2B5EF4-FFF2-40B4-BE49-F238E27FC236}">
                  <a16:creationId xmlns:a16="http://schemas.microsoft.com/office/drawing/2014/main" id="{F77EDAFC-B608-1878-4312-24B852A7F9CA}"/>
                </a:ext>
              </a:extLst>
            </p:cNvPr>
            <p:cNvPicPr>
              <a:picLocks noChangeAspect="1"/>
            </p:cNvPicPr>
            <p:nvPr/>
          </p:nvPicPr>
          <p:blipFill rotWithShape="1">
            <a:blip r:embed="rId3"/>
            <a:srcRect l="45577" t="16817" r="29772" b="7423"/>
            <a:stretch/>
          </p:blipFill>
          <p:spPr bwMode="auto">
            <a:xfrm>
              <a:off x="3485101" y="1560185"/>
              <a:ext cx="1622900" cy="1966040"/>
            </a:xfrm>
            <a:prstGeom prst="rect">
              <a:avLst/>
            </a:prstGeom>
            <a:ln>
              <a:noFill/>
            </a:ln>
            <a:extLst>
              <a:ext uri="{53640926-AAD7-44D8-BBD7-CCE9431645EC}">
                <a14:shadowObscured xmlns:a14="http://schemas.microsoft.com/office/drawing/2010/main"/>
              </a:ext>
            </a:extLst>
          </p:spPr>
        </p:pic>
        <p:pic>
          <p:nvPicPr>
            <p:cNvPr id="7" name="Picture 6" descr="A screenshot of a website&#10;&#10;Description automatically generated">
              <a:extLst>
                <a:ext uri="{FF2B5EF4-FFF2-40B4-BE49-F238E27FC236}">
                  <a16:creationId xmlns:a16="http://schemas.microsoft.com/office/drawing/2014/main" id="{132D9A28-86FB-FCB2-1B91-4ADA91609EAF}"/>
                </a:ext>
              </a:extLst>
            </p:cNvPr>
            <p:cNvPicPr>
              <a:picLocks noChangeAspect="1"/>
            </p:cNvPicPr>
            <p:nvPr/>
          </p:nvPicPr>
          <p:blipFill>
            <a:blip r:embed="rId4"/>
            <a:stretch>
              <a:fillRect/>
            </a:stretch>
          </p:blipFill>
          <p:spPr>
            <a:xfrm>
              <a:off x="6396299" y="1667032"/>
              <a:ext cx="3731931" cy="1874838"/>
            </a:xfrm>
            <a:prstGeom prst="rect">
              <a:avLst/>
            </a:prstGeom>
          </p:spPr>
        </p:pic>
        <p:pic>
          <p:nvPicPr>
            <p:cNvPr id="4098" name="Picture 2" descr="A qr code with a few black squares&#10;&#10;Description automatically generated">
              <a:extLst>
                <a:ext uri="{FF2B5EF4-FFF2-40B4-BE49-F238E27FC236}">
                  <a16:creationId xmlns:a16="http://schemas.microsoft.com/office/drawing/2014/main" id="{78762393-6ED8-0802-EB1B-8D2D65AD18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1896" y="1607361"/>
              <a:ext cx="1918864" cy="19188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qr code with a few black squares&#10;&#10;Description automatically generated">
              <a:extLst>
                <a:ext uri="{FF2B5EF4-FFF2-40B4-BE49-F238E27FC236}">
                  <a16:creationId xmlns:a16="http://schemas.microsoft.com/office/drawing/2014/main" id="{468E67DA-24FC-0C28-7576-5AEBC90F22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2122" y="1678160"/>
              <a:ext cx="1886862" cy="1886862"/>
            </a:xfrm>
            <a:prstGeom prst="rect">
              <a:avLst/>
            </a:prstGeom>
          </p:spPr>
        </p:pic>
        <p:sp>
          <p:nvSpPr>
            <p:cNvPr id="11" name="Rectangle 10">
              <a:extLst>
                <a:ext uri="{FF2B5EF4-FFF2-40B4-BE49-F238E27FC236}">
                  <a16:creationId xmlns:a16="http://schemas.microsoft.com/office/drawing/2014/main" id="{E164E6E3-1A88-B17A-1835-4F09F99BD901}"/>
                </a:ext>
              </a:extLst>
            </p:cNvPr>
            <p:cNvSpPr/>
            <p:nvPr/>
          </p:nvSpPr>
          <p:spPr>
            <a:xfrm>
              <a:off x="6321340" y="3541870"/>
              <a:ext cx="5702245" cy="604245"/>
            </a:xfrm>
            <a:prstGeom prst="rect">
              <a:avLst/>
            </a:prstGeom>
            <a:solidFill>
              <a:srgbClr val="BF5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Group B</a:t>
              </a:r>
            </a:p>
          </p:txBody>
        </p:sp>
        <p:pic>
          <p:nvPicPr>
            <p:cNvPr id="12" name="Picture 11" descr="A qr code with a white background&#10;&#10;Description automatically generated">
              <a:extLst>
                <a:ext uri="{FF2B5EF4-FFF2-40B4-BE49-F238E27FC236}">
                  <a16:creationId xmlns:a16="http://schemas.microsoft.com/office/drawing/2014/main" id="{3A6D2FE0-1304-C57A-677B-1ADF5D0220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981" y="4146115"/>
              <a:ext cx="1874838" cy="1874838"/>
            </a:xfrm>
            <a:prstGeom prst="rect">
              <a:avLst/>
            </a:prstGeom>
          </p:spPr>
        </p:pic>
        <p:pic>
          <p:nvPicPr>
            <p:cNvPr id="13" name="Picture 12" descr="A green grass field with white text&#10;&#10;Description automatically generated">
              <a:extLst>
                <a:ext uri="{FF2B5EF4-FFF2-40B4-BE49-F238E27FC236}">
                  <a16:creationId xmlns:a16="http://schemas.microsoft.com/office/drawing/2014/main" id="{ACED4FEE-F287-98AF-24CA-523B75279303}"/>
                </a:ext>
              </a:extLst>
            </p:cNvPr>
            <p:cNvPicPr>
              <a:picLocks noChangeAspect="1"/>
            </p:cNvPicPr>
            <p:nvPr/>
          </p:nvPicPr>
          <p:blipFill>
            <a:blip r:embed="rId8"/>
            <a:stretch>
              <a:fillRect/>
            </a:stretch>
          </p:blipFill>
          <p:spPr>
            <a:xfrm>
              <a:off x="2761819" y="4136749"/>
              <a:ext cx="3274162" cy="1874838"/>
            </a:xfrm>
            <a:prstGeom prst="rect">
              <a:avLst/>
            </a:prstGeom>
          </p:spPr>
        </p:pic>
        <p:sp>
          <p:nvSpPr>
            <p:cNvPr id="14" name="Rectangle 13">
              <a:extLst>
                <a:ext uri="{FF2B5EF4-FFF2-40B4-BE49-F238E27FC236}">
                  <a16:creationId xmlns:a16="http://schemas.microsoft.com/office/drawing/2014/main" id="{B63B1D55-9E6F-4FB6-55B8-5110166E2698}"/>
                </a:ext>
              </a:extLst>
            </p:cNvPr>
            <p:cNvSpPr/>
            <p:nvPr/>
          </p:nvSpPr>
          <p:spPr>
            <a:xfrm>
              <a:off x="619351" y="6029864"/>
              <a:ext cx="5701989" cy="604245"/>
            </a:xfrm>
            <a:prstGeom prst="rect">
              <a:avLst/>
            </a:prstGeom>
            <a:solidFill>
              <a:srgbClr val="BF5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Group C</a:t>
              </a:r>
            </a:p>
          </p:txBody>
        </p:sp>
        <p:sp>
          <p:nvSpPr>
            <p:cNvPr id="17" name="Rectangle 16">
              <a:extLst>
                <a:ext uri="{FF2B5EF4-FFF2-40B4-BE49-F238E27FC236}">
                  <a16:creationId xmlns:a16="http://schemas.microsoft.com/office/drawing/2014/main" id="{D9C6D979-13B9-E5A5-7482-2640FC37455F}"/>
                </a:ext>
              </a:extLst>
            </p:cNvPr>
            <p:cNvSpPr/>
            <p:nvPr/>
          </p:nvSpPr>
          <p:spPr>
            <a:xfrm>
              <a:off x="619351" y="3543744"/>
              <a:ext cx="5702245" cy="604245"/>
            </a:xfrm>
            <a:prstGeom prst="rect">
              <a:avLst/>
            </a:prstGeom>
            <a:solidFill>
              <a:srgbClr val="BF5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Group A</a:t>
              </a:r>
            </a:p>
          </p:txBody>
        </p:sp>
        <p:sp>
          <p:nvSpPr>
            <p:cNvPr id="18" name="Rectangle 17">
              <a:extLst>
                <a:ext uri="{FF2B5EF4-FFF2-40B4-BE49-F238E27FC236}">
                  <a16:creationId xmlns:a16="http://schemas.microsoft.com/office/drawing/2014/main" id="{A88B07AB-6FEF-E60C-3E02-F9C63040B7A2}"/>
                </a:ext>
              </a:extLst>
            </p:cNvPr>
            <p:cNvSpPr/>
            <p:nvPr/>
          </p:nvSpPr>
          <p:spPr>
            <a:xfrm>
              <a:off x="6336995" y="6029864"/>
              <a:ext cx="5701989" cy="604245"/>
            </a:xfrm>
            <a:prstGeom prst="rect">
              <a:avLst/>
            </a:prstGeom>
            <a:solidFill>
              <a:srgbClr val="BF5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Group D</a:t>
              </a:r>
            </a:p>
          </p:txBody>
        </p:sp>
      </p:grpSp>
      <p:sp>
        <p:nvSpPr>
          <p:cNvPr id="20" name="Rectangle 19">
            <a:extLst>
              <a:ext uri="{FF2B5EF4-FFF2-40B4-BE49-F238E27FC236}">
                <a16:creationId xmlns:a16="http://schemas.microsoft.com/office/drawing/2014/main" id="{016A6F4D-CB3C-D42F-BE79-893DE6A76965}"/>
              </a:ext>
            </a:extLst>
          </p:cNvPr>
          <p:cNvSpPr/>
          <p:nvPr/>
        </p:nvSpPr>
        <p:spPr>
          <a:xfrm>
            <a:off x="368831" y="1723023"/>
            <a:ext cx="5701989" cy="258592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72DC253-1C99-376A-FDC6-3F5F5D629068}"/>
              </a:ext>
            </a:extLst>
          </p:cNvPr>
          <p:cNvSpPr/>
          <p:nvPr/>
        </p:nvSpPr>
        <p:spPr>
          <a:xfrm>
            <a:off x="6073949" y="1724091"/>
            <a:ext cx="5701989" cy="258592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BFC4F65-0FE1-3CF8-0C19-C6C69AE048DD}"/>
              </a:ext>
            </a:extLst>
          </p:cNvPr>
          <p:cNvSpPr/>
          <p:nvPr/>
        </p:nvSpPr>
        <p:spPr>
          <a:xfrm>
            <a:off x="348477" y="4308952"/>
            <a:ext cx="5701989" cy="248799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45959DD-AA06-EE3D-AC40-E8D7F857F174}"/>
              </a:ext>
            </a:extLst>
          </p:cNvPr>
          <p:cNvSpPr/>
          <p:nvPr/>
        </p:nvSpPr>
        <p:spPr>
          <a:xfrm>
            <a:off x="6045768" y="4317995"/>
            <a:ext cx="5730170" cy="248799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lanet earth with the sun in the background&#10;&#10;Description automatically generated">
            <a:extLst>
              <a:ext uri="{FF2B5EF4-FFF2-40B4-BE49-F238E27FC236}">
                <a16:creationId xmlns:a16="http://schemas.microsoft.com/office/drawing/2014/main" id="{4679D310-EBD5-978F-97FB-261731C4D264}"/>
              </a:ext>
            </a:extLst>
          </p:cNvPr>
          <p:cNvPicPr>
            <a:picLocks noChangeAspect="1"/>
          </p:cNvPicPr>
          <p:nvPr/>
        </p:nvPicPr>
        <p:blipFill>
          <a:blip r:embed="rId9"/>
          <a:stretch>
            <a:fillRect/>
          </a:stretch>
        </p:blipFill>
        <p:spPr>
          <a:xfrm>
            <a:off x="6121182" y="4299587"/>
            <a:ext cx="3572045" cy="1944366"/>
          </a:xfrm>
          <a:prstGeom prst="rect">
            <a:avLst/>
          </a:prstGeom>
        </p:spPr>
      </p:pic>
      <p:pic>
        <p:nvPicPr>
          <p:cNvPr id="6" name="Picture 5" descr="A qr code with a few black squares&#10;&#10;Description automatically generated">
            <a:extLst>
              <a:ext uri="{FF2B5EF4-FFF2-40B4-BE49-F238E27FC236}">
                <a16:creationId xmlns:a16="http://schemas.microsoft.com/office/drawing/2014/main" id="{886E602F-C79F-004B-3CDD-8E6C7B72C5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06196" y="4299587"/>
            <a:ext cx="1961869" cy="1961869"/>
          </a:xfrm>
          <a:prstGeom prst="rect">
            <a:avLst/>
          </a:prstGeom>
        </p:spPr>
      </p:pic>
    </p:spTree>
    <p:extLst>
      <p:ext uri="{BB962C8B-B14F-4D97-AF65-F5344CB8AC3E}">
        <p14:creationId xmlns:p14="http://schemas.microsoft.com/office/powerpoint/2010/main" val="3313355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188247-71C8-6872-71E2-4CDD08F71FD5}"/>
              </a:ext>
            </a:extLst>
          </p:cNvPr>
          <p:cNvSpPr/>
          <p:nvPr/>
        </p:nvSpPr>
        <p:spPr>
          <a:xfrm>
            <a:off x="10684701" y="341469"/>
            <a:ext cx="103966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94B973E-1F10-2695-D2D0-E9BCA7B0E476}"/>
              </a:ext>
            </a:extLst>
          </p:cNvPr>
          <p:cNvSpPr>
            <a:spLocks noGrp="1"/>
          </p:cNvSpPr>
          <p:nvPr>
            <p:ph type="title"/>
          </p:nvPr>
        </p:nvSpPr>
        <p:spPr>
          <a:xfrm>
            <a:off x="1970314" y="341469"/>
            <a:ext cx="8457194" cy="1325563"/>
          </a:xfrm>
        </p:spPr>
        <p:txBody>
          <a:bodyPr/>
          <a:lstStyle/>
          <a:p>
            <a:r>
              <a:rPr lang="en-GB" dirty="0"/>
              <a:t>Explaining Data in Writing</a:t>
            </a:r>
          </a:p>
        </p:txBody>
      </p:sp>
      <p:sp>
        <p:nvSpPr>
          <p:cNvPr id="3" name="Content Placeholder 2">
            <a:extLst>
              <a:ext uri="{FF2B5EF4-FFF2-40B4-BE49-F238E27FC236}">
                <a16:creationId xmlns:a16="http://schemas.microsoft.com/office/drawing/2014/main" id="{7DE28EE3-87A3-3193-BF5C-E2A13BD1EA1A}"/>
              </a:ext>
            </a:extLst>
          </p:cNvPr>
          <p:cNvSpPr>
            <a:spLocks noGrp="1"/>
          </p:cNvSpPr>
          <p:nvPr>
            <p:ph sz="half" idx="1"/>
          </p:nvPr>
        </p:nvSpPr>
        <p:spPr>
          <a:xfrm>
            <a:off x="1301345" y="2206125"/>
            <a:ext cx="9589309" cy="2445750"/>
          </a:xfrm>
        </p:spPr>
        <p:txBody>
          <a:bodyPr/>
          <a:lstStyle/>
          <a:p>
            <a:pPr marL="91440" marR="548640" indent="0">
              <a:lnSpc>
                <a:spcPct val="107000"/>
              </a:lnSpc>
              <a:spcBef>
                <a:spcPts val="1800"/>
              </a:spcBef>
              <a:spcAft>
                <a:spcPts val="600"/>
              </a:spcAft>
              <a:buNone/>
            </a:pPr>
            <a:r>
              <a:rPr lang="en-GB" sz="2400" i="1" kern="1400" spc="-50" dirty="0">
                <a:solidFill>
                  <a:srgbClr val="0F4761"/>
                </a:solidFill>
                <a:effectLst/>
                <a:latin typeface="Aptos" panose="020B0004020202020204" pitchFamily="34" charset="0"/>
                <a:ea typeface="Aptos" panose="020B0004020202020204" pitchFamily="34" charset="0"/>
                <a:cs typeface="Calibri" panose="020F0502020204030204" pitchFamily="34" charset="0"/>
              </a:rPr>
              <a:t>Can you reliably interpret and present in written English detailed information from diagrams and visually organised data?</a:t>
            </a:r>
          </a:p>
          <a:p>
            <a:pPr marL="91440" marR="548640" indent="0">
              <a:lnSpc>
                <a:spcPct val="107000"/>
              </a:lnSpc>
              <a:spcBef>
                <a:spcPts val="1800"/>
              </a:spcBef>
              <a:spcAft>
                <a:spcPts val="600"/>
              </a:spcAft>
              <a:buNone/>
            </a:pPr>
            <a:r>
              <a:rPr lang="en-GB" sz="2400" dirty="0">
                <a:effectLst/>
                <a:latin typeface="Aptos" panose="020B0004020202020204" pitchFamily="34" charset="0"/>
                <a:ea typeface="Aptos" panose="020B0004020202020204" pitchFamily="34" charset="0"/>
                <a:cs typeface="Calibri" panose="020F0502020204030204" pitchFamily="34" charset="0"/>
              </a:rPr>
              <a:t>Work in pairs to answer the questions, and then, working individually use your answers to produce a detailed written explanation of the infographic.</a:t>
            </a:r>
          </a:p>
          <a:p>
            <a:pPr marL="91440" marR="548640" indent="0">
              <a:lnSpc>
                <a:spcPct val="107000"/>
              </a:lnSpc>
              <a:spcBef>
                <a:spcPts val="1800"/>
              </a:spcBef>
              <a:spcAft>
                <a:spcPts val="600"/>
              </a:spcAft>
              <a:buNone/>
            </a:pPr>
            <a:endParaRPr lang="en-GB" sz="2400" i="1" kern="1400" spc="-50" dirty="0">
              <a:solidFill>
                <a:srgbClr val="0F4761"/>
              </a:solidFill>
              <a:effectLst/>
              <a:latin typeface="Aptos" panose="020B0004020202020204" pitchFamily="34" charset="0"/>
              <a:ea typeface="Aptos" panose="020B000402020202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4004458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188247-71C8-6872-71E2-4CDD08F71FD5}"/>
              </a:ext>
            </a:extLst>
          </p:cNvPr>
          <p:cNvSpPr/>
          <p:nvPr/>
        </p:nvSpPr>
        <p:spPr>
          <a:xfrm>
            <a:off x="10684701" y="341469"/>
            <a:ext cx="103966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94B973E-1F10-2695-D2D0-E9BCA7B0E476}"/>
              </a:ext>
            </a:extLst>
          </p:cNvPr>
          <p:cNvSpPr>
            <a:spLocks noGrp="1"/>
          </p:cNvSpPr>
          <p:nvPr>
            <p:ph type="title"/>
          </p:nvPr>
        </p:nvSpPr>
        <p:spPr>
          <a:xfrm>
            <a:off x="1970314" y="341469"/>
            <a:ext cx="8457194" cy="1325563"/>
          </a:xfrm>
        </p:spPr>
        <p:txBody>
          <a:bodyPr/>
          <a:lstStyle/>
          <a:p>
            <a:r>
              <a:rPr lang="en-GB" dirty="0"/>
              <a:t>Explaining Data in Writing</a:t>
            </a:r>
          </a:p>
        </p:txBody>
      </p:sp>
      <p:sp>
        <p:nvSpPr>
          <p:cNvPr id="3" name="Content Placeholder 2">
            <a:extLst>
              <a:ext uri="{FF2B5EF4-FFF2-40B4-BE49-F238E27FC236}">
                <a16:creationId xmlns:a16="http://schemas.microsoft.com/office/drawing/2014/main" id="{7DE28EE3-87A3-3193-BF5C-E2A13BD1EA1A}"/>
              </a:ext>
            </a:extLst>
          </p:cNvPr>
          <p:cNvSpPr>
            <a:spLocks noGrp="1"/>
          </p:cNvSpPr>
          <p:nvPr>
            <p:ph sz="half" idx="1"/>
          </p:nvPr>
        </p:nvSpPr>
        <p:spPr>
          <a:xfrm>
            <a:off x="802876" y="1667032"/>
            <a:ext cx="5449867" cy="5032375"/>
          </a:xfrm>
        </p:spPr>
        <p:txBody>
          <a:bodyPr>
            <a:normAutofit/>
          </a:bodyPr>
          <a:lstStyle/>
          <a:p>
            <a:pPr marL="91440" marR="548640" indent="0">
              <a:lnSpc>
                <a:spcPct val="120000"/>
              </a:lnSpc>
              <a:spcBef>
                <a:spcPts val="0"/>
              </a:spcBef>
              <a:buNone/>
            </a:pPr>
            <a:r>
              <a:rPr lang="en-GB" sz="2400" dirty="0">
                <a:latin typeface="Aptos" panose="020B0004020202020204" pitchFamily="34" charset="0"/>
              </a:rPr>
              <a:t>A. Introduction</a:t>
            </a:r>
          </a:p>
          <a:p>
            <a:pPr marL="605790" marR="548640" indent="-514350">
              <a:lnSpc>
                <a:spcPct val="120000"/>
              </a:lnSpc>
              <a:spcBef>
                <a:spcPts val="0"/>
              </a:spcBef>
              <a:buFont typeface="+mj-lt"/>
              <a:buAutoNum type="arabicPeriod"/>
            </a:pPr>
            <a:r>
              <a:rPr lang="en-GB" sz="2400" dirty="0">
                <a:latin typeface="Aptos" panose="020B0004020202020204" pitchFamily="34" charset="0"/>
              </a:rPr>
              <a:t>Who are Seth &amp; Kimberly?</a:t>
            </a:r>
          </a:p>
          <a:p>
            <a:pPr marL="605790" marR="548640" indent="-514350">
              <a:lnSpc>
                <a:spcPct val="120000"/>
              </a:lnSpc>
              <a:spcBef>
                <a:spcPts val="0"/>
              </a:spcBef>
              <a:buFont typeface="+mj-lt"/>
              <a:buAutoNum type="arabicPeriod"/>
            </a:pPr>
            <a:r>
              <a:rPr lang="en-GB" sz="2400" dirty="0">
                <a:latin typeface="Aptos" panose="020B0004020202020204" pitchFamily="34" charset="0"/>
              </a:rPr>
              <a:t>What did they do?</a:t>
            </a:r>
          </a:p>
          <a:p>
            <a:pPr marL="605790" marR="548640" indent="-514350">
              <a:lnSpc>
                <a:spcPct val="120000"/>
              </a:lnSpc>
              <a:spcBef>
                <a:spcPts val="0"/>
              </a:spcBef>
              <a:buFont typeface="+mj-lt"/>
              <a:buAutoNum type="arabicPeriod"/>
            </a:pPr>
            <a:r>
              <a:rPr lang="en-GB" sz="2400" dirty="0">
                <a:latin typeface="Aptos" panose="020B0004020202020204" pitchFamily="34" charset="0"/>
              </a:rPr>
              <a:t>Why? What were their aims?</a:t>
            </a:r>
          </a:p>
          <a:p>
            <a:pPr marL="0" indent="0">
              <a:lnSpc>
                <a:spcPct val="120000"/>
              </a:lnSpc>
              <a:spcBef>
                <a:spcPts val="0"/>
              </a:spcBef>
              <a:buNone/>
            </a:pPr>
            <a:endParaRPr lang="en-GB" sz="2400" dirty="0">
              <a:latin typeface="Aptos" panose="020B0004020202020204" pitchFamily="34" charset="0"/>
            </a:endParaRPr>
          </a:p>
          <a:p>
            <a:pPr marL="0" indent="0">
              <a:lnSpc>
                <a:spcPct val="120000"/>
              </a:lnSpc>
              <a:spcBef>
                <a:spcPts val="0"/>
              </a:spcBef>
              <a:buNone/>
            </a:pPr>
            <a:r>
              <a:rPr lang="en-GB" sz="2400" dirty="0">
                <a:latin typeface="Aptos" panose="020B0004020202020204" pitchFamily="34" charset="0"/>
              </a:rPr>
              <a:t>B. Infographic</a:t>
            </a:r>
          </a:p>
          <a:p>
            <a:pPr marL="342900" lvl="0" indent="-342900">
              <a:lnSpc>
                <a:spcPct val="120000"/>
              </a:lnSpc>
              <a:spcBef>
                <a:spcPts val="0"/>
              </a:spcBef>
              <a:buFont typeface="+mj-lt"/>
              <a:buAutoNum type="arabicPeriod"/>
            </a:pPr>
            <a:r>
              <a:rPr lang="en-GB" sz="2400" dirty="0">
                <a:latin typeface="Aptos" panose="020B0004020202020204" pitchFamily="34" charset="0"/>
              </a:rPr>
              <a:t>What is it a graph of?</a:t>
            </a:r>
          </a:p>
          <a:p>
            <a:pPr marL="342900" indent="-342900">
              <a:lnSpc>
                <a:spcPct val="120000"/>
              </a:lnSpc>
              <a:spcBef>
                <a:spcPts val="0"/>
              </a:spcBef>
              <a:buFont typeface="+mj-lt"/>
              <a:buAutoNum type="arabicPeriod"/>
            </a:pPr>
            <a:r>
              <a:rPr lang="en-GB" sz="2400" dirty="0">
                <a:latin typeface="Aptos" panose="020B0004020202020204" pitchFamily="34" charset="0"/>
              </a:rPr>
              <a:t>What does it show? (overview)</a:t>
            </a:r>
          </a:p>
          <a:p>
            <a:pPr marL="342900" indent="-342900">
              <a:lnSpc>
                <a:spcPct val="120000"/>
              </a:lnSpc>
              <a:spcBef>
                <a:spcPts val="0"/>
              </a:spcBef>
              <a:buFont typeface="+mj-lt"/>
              <a:buAutoNum type="arabicPeriod"/>
            </a:pPr>
            <a:r>
              <a:rPr lang="en-GB" sz="2400" dirty="0">
                <a:latin typeface="Aptos" panose="020B0004020202020204" pitchFamily="34" charset="0"/>
              </a:rPr>
              <a:t>What is on the X and Y  axes? </a:t>
            </a:r>
          </a:p>
          <a:p>
            <a:pPr marL="342900" indent="-342900">
              <a:lnSpc>
                <a:spcPct val="120000"/>
              </a:lnSpc>
              <a:spcBef>
                <a:spcPts val="0"/>
              </a:spcBef>
              <a:buFont typeface="+mj-lt"/>
              <a:buAutoNum type="arabicPeriod"/>
            </a:pPr>
            <a:r>
              <a:rPr lang="en-GB" sz="2400" kern="1400" spc="-50" dirty="0">
                <a:latin typeface="Aptos" panose="020B0004020202020204" pitchFamily="34" charset="0"/>
                <a:ea typeface="Aptos" panose="020B0004020202020204" pitchFamily="34" charset="0"/>
                <a:cs typeface="Calibri" panose="020F0502020204030204" pitchFamily="34" charset="0"/>
              </a:rPr>
              <a:t>How is CO</a:t>
            </a:r>
            <a:r>
              <a:rPr lang="en-GB" sz="2400" kern="1400" spc="-50" baseline="-25000" dirty="0">
                <a:latin typeface="Aptos" panose="020B0004020202020204" pitchFamily="34" charset="0"/>
                <a:ea typeface="Aptos" panose="020B0004020202020204" pitchFamily="34" charset="0"/>
                <a:cs typeface="Calibri" panose="020F0502020204030204" pitchFamily="34" charset="0"/>
              </a:rPr>
              <a:t>2 </a:t>
            </a:r>
            <a:r>
              <a:rPr lang="en-GB" sz="2400" kern="1400" spc="-50" dirty="0">
                <a:latin typeface="Aptos" panose="020B0004020202020204" pitchFamily="34" charset="0"/>
                <a:ea typeface="Aptos" panose="020B0004020202020204" pitchFamily="34" charset="0"/>
                <a:cs typeface="Calibri" panose="020F0502020204030204" pitchFamily="34" charset="0"/>
              </a:rPr>
              <a:t>measured?</a:t>
            </a:r>
            <a:endParaRPr lang="en-GB" sz="2400" dirty="0">
              <a:latin typeface="Aptos" panose="020B0004020202020204" pitchFamily="34" charset="0"/>
            </a:endParaRPr>
          </a:p>
          <a:p>
            <a:pPr marL="342900" lvl="0" indent="-342900">
              <a:lnSpc>
                <a:spcPct val="115000"/>
              </a:lnSpc>
              <a:spcAft>
                <a:spcPts val="800"/>
              </a:spcAft>
              <a:buFont typeface="+mj-lt"/>
              <a:buAutoNum type="arabicPeriod"/>
            </a:pPr>
            <a:endParaRPr lang="en-GB" sz="1800" kern="1400" spc="-50" dirty="0">
              <a:effectLst/>
              <a:latin typeface="Aptos" panose="020B0004020202020204" pitchFamily="34" charset="0"/>
              <a:ea typeface="Aptos" panose="020B0004020202020204" pitchFamily="34" charset="0"/>
              <a:cs typeface="Calibri" panose="020F0502020204030204" pitchFamily="34" charset="0"/>
            </a:endParaRPr>
          </a:p>
          <a:p>
            <a:pPr marL="91440" marR="548640" indent="0">
              <a:lnSpc>
                <a:spcPct val="107000"/>
              </a:lnSpc>
              <a:spcBef>
                <a:spcPts val="1800"/>
              </a:spcBef>
              <a:spcAft>
                <a:spcPts val="600"/>
              </a:spcAft>
              <a:buNone/>
            </a:pPr>
            <a:endParaRPr lang="en-GB" sz="1800" kern="1400" spc="-50" dirty="0">
              <a:effectLst/>
              <a:latin typeface="Aptos" panose="020B0004020202020204" pitchFamily="34" charset="0"/>
              <a:ea typeface="Aptos" panose="020B0004020202020204" pitchFamily="34" charset="0"/>
              <a:cs typeface="Calibri" panose="020F0502020204030204" pitchFamily="34" charset="0"/>
            </a:endParaRPr>
          </a:p>
          <a:p>
            <a:pPr marL="91440" marR="548640" indent="0">
              <a:lnSpc>
                <a:spcPct val="107000"/>
              </a:lnSpc>
              <a:spcBef>
                <a:spcPts val="1800"/>
              </a:spcBef>
              <a:spcAft>
                <a:spcPts val="600"/>
              </a:spcAft>
              <a:buNone/>
            </a:pPr>
            <a:endParaRPr lang="en-GB" sz="2400" i="1" kern="1400" spc="-50" dirty="0">
              <a:solidFill>
                <a:srgbClr val="0F4761"/>
              </a:solidFill>
              <a:effectLst/>
              <a:latin typeface="Aptos" panose="020B0004020202020204" pitchFamily="34" charset="0"/>
              <a:ea typeface="Aptos" panose="020B0004020202020204" pitchFamily="34" charset="0"/>
              <a:cs typeface="Calibri" panose="020F0502020204030204" pitchFamily="34" charset="0"/>
            </a:endParaRPr>
          </a:p>
          <a:p>
            <a:endParaRPr lang="en-GB" dirty="0"/>
          </a:p>
        </p:txBody>
      </p:sp>
      <p:sp>
        <p:nvSpPr>
          <p:cNvPr id="5" name="Content Placeholder 2">
            <a:extLst>
              <a:ext uri="{FF2B5EF4-FFF2-40B4-BE49-F238E27FC236}">
                <a16:creationId xmlns:a16="http://schemas.microsoft.com/office/drawing/2014/main" id="{5E8676D8-3A2F-AF7D-7BFC-91BF223E21F9}"/>
              </a:ext>
            </a:extLst>
          </p:cNvPr>
          <p:cNvSpPr txBox="1">
            <a:spLocks/>
          </p:cNvSpPr>
          <p:nvPr/>
        </p:nvSpPr>
        <p:spPr>
          <a:xfrm>
            <a:off x="5987442" y="1819433"/>
            <a:ext cx="6204558" cy="4355900"/>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rgbClr val="BF574F"/>
              </a:buClr>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Font typeface="+mj-lt"/>
              <a:buAutoNum type="arabicPeriod" startAt="5"/>
            </a:pPr>
            <a:r>
              <a:rPr lang="en-GB" sz="2400" kern="1400" spc="-50" dirty="0">
                <a:latin typeface="Aptos" panose="020B0004020202020204" pitchFamily="34" charset="0"/>
                <a:ea typeface="Aptos" panose="020B0004020202020204" pitchFamily="34" charset="0"/>
                <a:cs typeface="Calibri" panose="020F0502020204030204" pitchFamily="34" charset="0"/>
              </a:rPr>
              <a:t>How are high, moderate and low actions defined, and how many of each are there?</a:t>
            </a:r>
          </a:p>
          <a:p>
            <a:pPr marL="342900" indent="-342900">
              <a:lnSpc>
                <a:spcPct val="120000"/>
              </a:lnSpc>
              <a:spcBef>
                <a:spcPts val="0"/>
              </a:spcBef>
              <a:buFont typeface="+mj-lt"/>
              <a:buAutoNum type="arabicPeriod" startAt="5"/>
            </a:pPr>
            <a:r>
              <a:rPr lang="en-GB" sz="2400" kern="1400" spc="-50">
                <a:latin typeface="Aptos" panose="020B0004020202020204" pitchFamily="34" charset="0"/>
                <a:ea typeface="Aptos" panose="020B0004020202020204" pitchFamily="34" charset="0"/>
                <a:cs typeface="Calibri" panose="020F0502020204030204" pitchFamily="34" charset="0"/>
              </a:rPr>
              <a:t>What </a:t>
            </a:r>
            <a:r>
              <a:rPr lang="en-GB" sz="2400" kern="1400" spc="-50" dirty="0">
                <a:latin typeface="Aptos" panose="020B0004020202020204" pitchFamily="34" charset="0"/>
                <a:ea typeface="Aptos" panose="020B0004020202020204" pitchFamily="34" charset="0"/>
                <a:cs typeface="Calibri" panose="020F0502020204030204" pitchFamily="34" charset="0"/>
              </a:rPr>
              <a:t>do the “notes” say? </a:t>
            </a:r>
          </a:p>
          <a:p>
            <a:pPr marL="0" indent="0">
              <a:lnSpc>
                <a:spcPct val="120000"/>
              </a:lnSpc>
              <a:spcBef>
                <a:spcPts val="0"/>
              </a:spcBef>
              <a:buNone/>
            </a:pPr>
            <a:endParaRPr lang="en-GB" sz="2400" kern="1400" spc="-50" dirty="0">
              <a:latin typeface="Aptos" panose="020B0004020202020204" pitchFamily="34" charset="0"/>
              <a:ea typeface="Aptos" panose="020B0004020202020204" pitchFamily="34" charset="0"/>
              <a:cs typeface="Calibri" panose="020F0502020204030204" pitchFamily="34" charset="0"/>
            </a:endParaRPr>
          </a:p>
          <a:p>
            <a:pPr marL="0" indent="0">
              <a:lnSpc>
                <a:spcPct val="120000"/>
              </a:lnSpc>
              <a:spcBef>
                <a:spcPts val="0"/>
              </a:spcBef>
              <a:buNone/>
            </a:pPr>
            <a:r>
              <a:rPr lang="en-GB" sz="2400" kern="1400" spc="-50" dirty="0">
                <a:latin typeface="Aptos" panose="020B0004020202020204" pitchFamily="34" charset="0"/>
                <a:ea typeface="Aptos" panose="020B0004020202020204" pitchFamily="34" charset="0"/>
                <a:cs typeface="Calibri" panose="020F0502020204030204" pitchFamily="34" charset="0"/>
              </a:rPr>
              <a:t>C. Comparisons, implications, conclusions</a:t>
            </a:r>
          </a:p>
          <a:p>
            <a:pPr lvl="0" algn="just">
              <a:lnSpc>
                <a:spcPct val="115000"/>
              </a:lnSpc>
              <a:spcBef>
                <a:spcPts val="1200"/>
              </a:spcBef>
              <a:spcAft>
                <a:spcPts val="800"/>
              </a:spcAft>
              <a:buFont typeface="+mj-lt"/>
              <a:buAutoNum type="arabicPeriod" startAt="7"/>
            </a:pPr>
            <a:r>
              <a:rPr lang="en-GB" sz="2400" kern="1400" spc="-50" dirty="0">
                <a:effectLst/>
                <a:latin typeface="Aptos" panose="020B0004020202020204" pitchFamily="34" charset="0"/>
                <a:ea typeface="Aptos" panose="020B0004020202020204" pitchFamily="34" charset="0"/>
                <a:cs typeface="Calibri" panose="020F0502020204030204" pitchFamily="34" charset="0"/>
              </a:rPr>
              <a:t>What comparisons can you make? </a:t>
            </a:r>
          </a:p>
          <a:p>
            <a:pPr lvl="0" algn="just">
              <a:lnSpc>
                <a:spcPct val="115000"/>
              </a:lnSpc>
              <a:spcBef>
                <a:spcPts val="1200"/>
              </a:spcBef>
              <a:spcAft>
                <a:spcPts val="800"/>
              </a:spcAft>
              <a:buFont typeface="+mj-lt"/>
              <a:buAutoNum type="arabicPeriod" startAt="7"/>
            </a:pPr>
            <a:r>
              <a:rPr lang="en-GB" sz="2400" kern="1400" spc="-50" dirty="0">
                <a:effectLst/>
                <a:latin typeface="Aptos" panose="020B0004020202020204" pitchFamily="34" charset="0"/>
                <a:ea typeface="Aptos" panose="020B0004020202020204" pitchFamily="34" charset="0"/>
                <a:cs typeface="Calibri" panose="020F0502020204030204" pitchFamily="34" charset="0"/>
              </a:rPr>
              <a:t>What are the implications? </a:t>
            </a:r>
          </a:p>
          <a:p>
            <a:pPr lvl="0" algn="just">
              <a:lnSpc>
                <a:spcPct val="115000"/>
              </a:lnSpc>
              <a:spcBef>
                <a:spcPts val="1200"/>
              </a:spcBef>
              <a:spcAft>
                <a:spcPts val="800"/>
              </a:spcAft>
              <a:buFont typeface="+mj-lt"/>
              <a:buAutoNum type="arabicPeriod" startAt="7"/>
            </a:pPr>
            <a:r>
              <a:rPr lang="en-GB" sz="2400" kern="1400" spc="-50" dirty="0">
                <a:effectLst/>
                <a:latin typeface="Aptos" panose="020B0004020202020204" pitchFamily="34" charset="0"/>
                <a:ea typeface="Aptos" panose="020B0004020202020204" pitchFamily="34" charset="0"/>
                <a:cs typeface="Calibri" panose="020F0502020204030204" pitchFamily="34" charset="0"/>
              </a:rPr>
              <a:t>What conclusions can you draw?</a:t>
            </a:r>
            <a:endParaRPr lang="en-GB" dirty="0">
              <a:latin typeface="Aptos" panose="020B0004020202020204" pitchFamily="34" charset="0"/>
            </a:endParaRPr>
          </a:p>
          <a:p>
            <a:pPr marL="342900" indent="-342900">
              <a:lnSpc>
                <a:spcPct val="115000"/>
              </a:lnSpc>
              <a:spcAft>
                <a:spcPts val="800"/>
              </a:spcAft>
              <a:buFont typeface="+mj-lt"/>
              <a:buAutoNum type="arabicPeriod" startAt="7"/>
            </a:pPr>
            <a:endParaRPr lang="en-GB" sz="1800" kern="1400" spc="-50" dirty="0">
              <a:latin typeface="Aptos" panose="020B0004020202020204" pitchFamily="34" charset="0"/>
              <a:ea typeface="Aptos" panose="020B0004020202020204" pitchFamily="34" charset="0"/>
              <a:cs typeface="Calibri" panose="020F0502020204030204" pitchFamily="34" charset="0"/>
            </a:endParaRPr>
          </a:p>
          <a:p>
            <a:pPr marL="91440" marR="548640" indent="0">
              <a:lnSpc>
                <a:spcPct val="107000"/>
              </a:lnSpc>
              <a:spcBef>
                <a:spcPts val="1800"/>
              </a:spcBef>
              <a:spcAft>
                <a:spcPts val="600"/>
              </a:spcAft>
              <a:buFont typeface="Arial" panose="020B0604020202020204" pitchFamily="34" charset="0"/>
              <a:buNone/>
            </a:pPr>
            <a:endParaRPr lang="en-GB" sz="1800" kern="1400" spc="-50" dirty="0">
              <a:latin typeface="Aptos" panose="020B0004020202020204" pitchFamily="34" charset="0"/>
              <a:ea typeface="Aptos" panose="020B0004020202020204" pitchFamily="34" charset="0"/>
              <a:cs typeface="Calibri" panose="020F0502020204030204" pitchFamily="34" charset="0"/>
            </a:endParaRPr>
          </a:p>
          <a:p>
            <a:pPr marL="91440" marR="548640" indent="0">
              <a:lnSpc>
                <a:spcPct val="107000"/>
              </a:lnSpc>
              <a:spcBef>
                <a:spcPts val="1800"/>
              </a:spcBef>
              <a:spcAft>
                <a:spcPts val="600"/>
              </a:spcAft>
              <a:buFont typeface="Arial" panose="020B0604020202020204" pitchFamily="34" charset="0"/>
              <a:buNone/>
            </a:pPr>
            <a:endParaRPr lang="en-GB" sz="2400" i="1" kern="1400" spc="-50" dirty="0">
              <a:solidFill>
                <a:srgbClr val="0F4761"/>
              </a:solidFill>
              <a:latin typeface="Aptos" panose="020B0004020202020204" pitchFamily="34" charset="0"/>
              <a:ea typeface="Aptos" panose="020B000402020202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3000126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847F1E-6E4D-D51F-0AFE-DC66920D8BE7}"/>
              </a:ext>
            </a:extLst>
          </p:cNvPr>
          <p:cNvSpPr/>
          <p:nvPr/>
        </p:nvSpPr>
        <p:spPr>
          <a:xfrm>
            <a:off x="10757140" y="362309"/>
            <a:ext cx="985681" cy="1216325"/>
          </a:xfrm>
          <a:prstGeom prst="rect">
            <a:avLst/>
          </a:prstGeom>
          <a:solidFill>
            <a:srgbClr val="EA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872480F5-4428-4BB0-6514-3FFB31157C99}"/>
              </a:ext>
            </a:extLst>
          </p:cNvPr>
          <p:cNvSpPr txBox="1">
            <a:spLocks/>
          </p:cNvSpPr>
          <p:nvPr/>
        </p:nvSpPr>
        <p:spPr>
          <a:xfrm>
            <a:off x="1318291" y="682388"/>
            <a:ext cx="9799256" cy="539674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lnSpc>
                <a:spcPct val="120000"/>
              </a:lnSpc>
            </a:pPr>
            <a:r>
              <a:rPr lang="en-GB" sz="3700" b="0" kern="1400" spc="-50" dirty="0">
                <a:effectLst/>
                <a:ea typeface="Times New Roman" panose="02020603050405020304" pitchFamily="18" charset="0"/>
                <a:cs typeface="Times New Roman" panose="02020603050405020304" pitchFamily="18" charset="0"/>
              </a:rPr>
              <a:t>Developing your spoken mediation skills: </a:t>
            </a:r>
          </a:p>
          <a:p>
            <a:pPr algn="ctr">
              <a:lnSpc>
                <a:spcPct val="120000"/>
              </a:lnSpc>
            </a:pPr>
            <a:r>
              <a:rPr lang="en-GB" sz="3700" b="0" kern="1400" spc="-50" dirty="0">
                <a:effectLst/>
                <a:ea typeface="Times New Roman" panose="02020603050405020304" pitchFamily="18" charset="0"/>
                <a:cs typeface="Times New Roman" panose="02020603050405020304" pitchFamily="18" charset="0"/>
              </a:rPr>
              <a:t>Collaborating in &amp;/or leading a group</a:t>
            </a:r>
            <a:endParaRPr lang="en-GB" sz="3700" b="0" kern="1400" spc="-50" dirty="0">
              <a:solidFill>
                <a:schemeClr val="tx1">
                  <a:lumMod val="95000"/>
                  <a:lumOff val="5000"/>
                </a:schemeClr>
              </a:solidFill>
              <a:effectLst/>
              <a:ea typeface="Times New Roman" panose="02020603050405020304" pitchFamily="18" charset="0"/>
              <a:cs typeface="Times New Roman" panose="02020603050405020304" pitchFamily="18" charset="0"/>
            </a:endParaRPr>
          </a:p>
          <a:p>
            <a:pPr algn="ctr">
              <a:lnSpc>
                <a:spcPct val="120000"/>
              </a:lnSpc>
            </a:pPr>
            <a:endParaRPr lang="en-GB" sz="2900" b="0" kern="1400" spc="-50" dirty="0">
              <a:solidFill>
                <a:schemeClr val="tx1">
                  <a:lumMod val="95000"/>
                  <a:lumOff val="5000"/>
                </a:schemeClr>
              </a:solidFill>
              <a:effectLst/>
              <a:latin typeface="+mj-lt"/>
              <a:ea typeface="Times New Roman" panose="02020603050405020304" pitchFamily="18" charset="0"/>
              <a:cs typeface="Times New Roman" panose="02020603050405020304" pitchFamily="18" charset="0"/>
            </a:endParaRPr>
          </a:p>
          <a:p>
            <a:pPr algn="ctr">
              <a:lnSpc>
                <a:spcPct val="120000"/>
              </a:lnSpc>
            </a:pPr>
            <a:r>
              <a:rPr lang="en-GB" sz="2900" b="0" dirty="0">
                <a:solidFill>
                  <a:srgbClr val="304658"/>
                </a:solidFill>
                <a:latin typeface="+mj-lt"/>
              </a:rPr>
              <a:t/>
            </a:r>
            <a:br>
              <a:rPr lang="en-GB" sz="2900" b="0" dirty="0">
                <a:solidFill>
                  <a:srgbClr val="304658"/>
                </a:solidFill>
                <a:latin typeface="+mj-lt"/>
              </a:rPr>
            </a:br>
            <a:endParaRPr lang="en-GB" sz="2900" b="0" dirty="0">
              <a:solidFill>
                <a:srgbClr val="304658"/>
              </a:solidFill>
            </a:endParaRPr>
          </a:p>
          <a:p>
            <a:pPr algn="just">
              <a:lnSpc>
                <a:spcPct val="120000"/>
              </a:lnSpc>
            </a:pPr>
            <a:r>
              <a:rPr lang="en-GB" sz="3400" b="0" kern="1400" spc="-50" dirty="0">
                <a:effectLst/>
                <a:ea typeface="Aptos" panose="020B0004020202020204" pitchFamily="34" charset="0"/>
                <a:cs typeface="Calibri" panose="020F0502020204030204" pitchFamily="34" charset="0"/>
              </a:rPr>
              <a:t>Can you collaborate on a shared task:  helping define goals, asking questions to stimulate discussion, focus or re-focus a discussion with suggestions and your opinion?</a:t>
            </a:r>
          </a:p>
          <a:p>
            <a:pPr algn="ctr">
              <a:lnSpc>
                <a:spcPct val="120000"/>
              </a:lnSpc>
            </a:pPr>
            <a:endParaRPr lang="en-GB" sz="3400" b="0" kern="1400" spc="-50" dirty="0">
              <a:effectLst/>
              <a:ea typeface="Aptos" panose="020B0004020202020204" pitchFamily="34" charset="0"/>
              <a:cs typeface="Calibri" panose="020F0502020204030204" pitchFamily="34" charset="0"/>
            </a:endParaRPr>
          </a:p>
          <a:p>
            <a:pPr>
              <a:lnSpc>
                <a:spcPct val="120000"/>
              </a:lnSpc>
            </a:pPr>
            <a:r>
              <a:rPr lang="en-GB" sz="3400" b="0" kern="1400" spc="-50" dirty="0">
                <a:effectLst/>
                <a:ea typeface="Aptos" panose="020B0004020202020204" pitchFamily="34" charset="0"/>
                <a:cs typeface="Calibri" panose="020F0502020204030204" pitchFamily="34" charset="0"/>
              </a:rPr>
              <a:t>As the group leader, </a:t>
            </a:r>
            <a:r>
              <a:rPr lang="en-GB" sz="3400" b="0" kern="1400" spc="-50" dirty="0">
                <a:ea typeface="Aptos" panose="020B0004020202020204" pitchFamily="34" charset="0"/>
                <a:cs typeface="Calibri" panose="020F0502020204030204" pitchFamily="34" charset="0"/>
              </a:rPr>
              <a:t>c</a:t>
            </a:r>
            <a:r>
              <a:rPr lang="en-GB" sz="3400" b="0" kern="1400" spc="-50" dirty="0">
                <a:effectLst/>
                <a:ea typeface="Aptos" panose="020B0004020202020204" pitchFamily="34" charset="0"/>
                <a:cs typeface="Calibri" panose="020F0502020204030204" pitchFamily="34" charset="0"/>
              </a:rPr>
              <a:t>an you set  ground rules in collaborative discussion? </a:t>
            </a:r>
            <a:r>
              <a:rPr lang="en-GB" sz="3400" b="0" kern="1400" spc="-50" dirty="0">
                <a:ea typeface="Aptos" panose="020B0004020202020204" pitchFamily="34" charset="0"/>
                <a:cs typeface="Calibri" panose="020F0502020204030204" pitchFamily="34" charset="0"/>
              </a:rPr>
              <a:t>C</a:t>
            </a:r>
            <a:r>
              <a:rPr lang="en-GB" sz="3400" b="0" kern="1400" spc="-50" dirty="0">
                <a:effectLst/>
                <a:ea typeface="Aptos" panose="020B0004020202020204" pitchFamily="34" charset="0"/>
                <a:cs typeface="Calibri" panose="020F0502020204030204" pitchFamily="34" charset="0"/>
              </a:rPr>
              <a:t>an you intervene when </a:t>
            </a:r>
            <a:r>
              <a:rPr lang="en-GB" sz="3400" b="0" kern="1400" spc="-50" dirty="0">
                <a:ea typeface="Aptos" panose="020B0004020202020204" pitchFamily="34" charset="0"/>
                <a:cs typeface="Calibri" panose="020F0502020204030204" pitchFamily="34" charset="0"/>
              </a:rPr>
              <a:t>necessary to encourage more even participation or </a:t>
            </a:r>
            <a:r>
              <a:rPr lang="en-GB" sz="3400" b="0" kern="1400" spc="-50" dirty="0">
                <a:effectLst/>
                <a:ea typeface="Aptos" panose="020B0004020202020204" pitchFamily="34" charset="0"/>
                <a:cs typeface="Calibri" panose="020F0502020204030204" pitchFamily="34" charset="0"/>
              </a:rPr>
              <a:t>to set a group back on task? Can you allocate the turn in a discussion, inviting a participant to say something?</a:t>
            </a:r>
          </a:p>
        </p:txBody>
      </p:sp>
      <p:cxnSp>
        <p:nvCxnSpPr>
          <p:cNvPr id="17" name="Straight Connector 16">
            <a:extLst>
              <a:ext uri="{FF2B5EF4-FFF2-40B4-BE49-F238E27FC236}">
                <a16:creationId xmlns:a16="http://schemas.microsoft.com/office/drawing/2014/main" id="{D54C6491-DC3A-DF2F-233A-2E3E17D37439}"/>
              </a:ext>
            </a:extLst>
          </p:cNvPr>
          <p:cNvCxnSpPr/>
          <p:nvPr/>
        </p:nvCxnSpPr>
        <p:spPr>
          <a:xfrm>
            <a:off x="1802673" y="4140835"/>
            <a:ext cx="88304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C4658B53-0794-6501-96B3-598AEC9CB34B}"/>
              </a:ext>
            </a:extLst>
          </p:cNvPr>
          <p:cNvCxnSpPr/>
          <p:nvPr/>
        </p:nvCxnSpPr>
        <p:spPr>
          <a:xfrm>
            <a:off x="1802673" y="2606675"/>
            <a:ext cx="88304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467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541E4A5-9701-D0D1-C5AE-79330710257D}"/>
              </a:ext>
            </a:extLst>
          </p:cNvPr>
          <p:cNvGraphicFramePr>
            <a:graphicFrameLocks noGrp="1"/>
          </p:cNvGraphicFramePr>
          <p:nvPr>
            <p:extLst>
              <p:ext uri="{D42A27DB-BD31-4B8C-83A1-F6EECF244321}">
                <p14:modId xmlns:p14="http://schemas.microsoft.com/office/powerpoint/2010/main" val="3263138074"/>
              </p:ext>
            </p:extLst>
          </p:nvPr>
        </p:nvGraphicFramePr>
        <p:xfrm>
          <a:off x="0" y="0"/>
          <a:ext cx="12488450" cy="6857998"/>
        </p:xfrm>
        <a:graphic>
          <a:graphicData uri="http://schemas.openxmlformats.org/drawingml/2006/table">
            <a:tbl>
              <a:tblPr firstRow="1" firstCol="1" bandRow="1">
                <a:tableStyleId>{5C22544A-7EE6-4342-B048-85BDC9FD1C3A}</a:tableStyleId>
              </a:tblPr>
              <a:tblGrid>
                <a:gridCol w="671242">
                  <a:extLst>
                    <a:ext uri="{9D8B030D-6E8A-4147-A177-3AD203B41FA5}">
                      <a16:colId xmlns:a16="http://schemas.microsoft.com/office/drawing/2014/main" val="3819704685"/>
                    </a:ext>
                  </a:extLst>
                </a:gridCol>
                <a:gridCol w="5908604">
                  <a:extLst>
                    <a:ext uri="{9D8B030D-6E8A-4147-A177-3AD203B41FA5}">
                      <a16:colId xmlns:a16="http://schemas.microsoft.com/office/drawing/2014/main" val="2489690763"/>
                    </a:ext>
                  </a:extLst>
                </a:gridCol>
                <a:gridCol w="5908604">
                  <a:extLst>
                    <a:ext uri="{9D8B030D-6E8A-4147-A177-3AD203B41FA5}">
                      <a16:colId xmlns:a16="http://schemas.microsoft.com/office/drawing/2014/main" val="216968337"/>
                    </a:ext>
                  </a:extLst>
                </a:gridCol>
              </a:tblGrid>
              <a:tr h="553021">
                <a:tc gridSpan="3">
                  <a:txBody>
                    <a:bodyPr/>
                    <a:lstStyle/>
                    <a:p>
                      <a:pPr>
                        <a:lnSpc>
                          <a:spcPct val="107000"/>
                        </a:lnSpc>
                        <a:spcAft>
                          <a:spcPts val="600"/>
                        </a:spcAft>
                      </a:pPr>
                      <a:r>
                        <a:rPr lang="en-GB" sz="1800" kern="1400" spc="-50" dirty="0">
                          <a:effectLst/>
                          <a:latin typeface="Aptos" panose="020B0004020202020204" pitchFamily="34" charset="0"/>
                        </a:rPr>
                        <a:t>Criteria for explaining data</a:t>
                      </a:r>
                      <a:endParaRPr lang="en-GB" sz="1800" kern="1400" spc="-50" dirty="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98815694"/>
                  </a:ext>
                </a:extLst>
              </a:tr>
              <a:tr h="553021">
                <a:tc>
                  <a:txBody>
                    <a:bodyPr/>
                    <a:lstStyle/>
                    <a:p>
                      <a:pPr>
                        <a:lnSpc>
                          <a:spcPct val="107000"/>
                        </a:lnSpc>
                        <a:spcAft>
                          <a:spcPts val="600"/>
                        </a:spcAft>
                      </a:pPr>
                      <a:r>
                        <a:rPr lang="en-GB" sz="1800" kern="1400" spc="-50">
                          <a:effectLst/>
                          <a:latin typeface="Aptos" panose="020B0004020202020204" pitchFamily="34" charset="0"/>
                        </a:rPr>
                        <a:t> </a:t>
                      </a:r>
                      <a:endParaRPr lang="en-GB" sz="1800" kern="1400" spc="-5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tc>
                  <a:txBody>
                    <a:bodyPr/>
                    <a:lstStyle/>
                    <a:p>
                      <a:pPr>
                        <a:lnSpc>
                          <a:spcPct val="107000"/>
                        </a:lnSpc>
                        <a:spcAft>
                          <a:spcPts val="600"/>
                        </a:spcAft>
                      </a:pPr>
                      <a:r>
                        <a:rPr lang="en-GB" sz="1800" kern="1400" spc="-50" dirty="0">
                          <a:effectLst/>
                          <a:latin typeface="Aptos" panose="020B0004020202020204" pitchFamily="34" charset="0"/>
                        </a:rPr>
                        <a:t>Content: information, explanation and organisation</a:t>
                      </a:r>
                      <a:endParaRPr lang="en-GB" sz="1800" kern="1400" spc="-50" dirty="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tc>
                  <a:txBody>
                    <a:bodyPr/>
                    <a:lstStyle/>
                    <a:p>
                      <a:pPr>
                        <a:lnSpc>
                          <a:spcPct val="107000"/>
                        </a:lnSpc>
                        <a:spcAft>
                          <a:spcPts val="600"/>
                        </a:spcAft>
                      </a:pPr>
                      <a:r>
                        <a:rPr lang="en-GB" sz="1800" kern="1400" spc="-50">
                          <a:effectLst/>
                          <a:latin typeface="Aptos" panose="020B0004020202020204" pitchFamily="34" charset="0"/>
                        </a:rPr>
                        <a:t>Language: vocabulary &amp; grammar</a:t>
                      </a:r>
                      <a:endParaRPr lang="en-GB" sz="1800" kern="1400" spc="-5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813303390"/>
                  </a:ext>
                </a:extLst>
              </a:tr>
              <a:tr h="1336907">
                <a:tc>
                  <a:txBody>
                    <a:bodyPr/>
                    <a:lstStyle/>
                    <a:p>
                      <a:pPr algn="ctr">
                        <a:lnSpc>
                          <a:spcPct val="107000"/>
                        </a:lnSpc>
                        <a:spcAft>
                          <a:spcPts val="600"/>
                        </a:spcAft>
                      </a:pPr>
                      <a:r>
                        <a:rPr lang="en-GB" sz="1800" kern="1400" spc="-50">
                          <a:effectLst/>
                          <a:latin typeface="Aptos" panose="020B0004020202020204" pitchFamily="34" charset="0"/>
                        </a:rPr>
                        <a:t>4</a:t>
                      </a:r>
                      <a:endParaRPr lang="en-GB" sz="1800" kern="1400" spc="-5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tc>
                  <a:txBody>
                    <a:bodyPr/>
                    <a:lstStyle/>
                    <a:p>
                      <a:pPr>
                        <a:lnSpc>
                          <a:spcPct val="107000"/>
                        </a:lnSpc>
                        <a:spcAft>
                          <a:spcPts val="600"/>
                        </a:spcAft>
                      </a:pPr>
                      <a:r>
                        <a:rPr lang="en-GB" sz="1800" kern="1400" spc="-50" dirty="0">
                          <a:effectLst/>
                          <a:latin typeface="Aptos" panose="020B0004020202020204" pitchFamily="34" charset="0"/>
                        </a:rPr>
                        <a:t>The infographic is accurately and fully described. The description is very well ordered and organised</a:t>
                      </a:r>
                      <a:endParaRPr lang="en-GB" sz="1800" kern="1400" spc="-50" dirty="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tc>
                  <a:txBody>
                    <a:bodyPr/>
                    <a:lstStyle/>
                    <a:p>
                      <a:pPr>
                        <a:lnSpc>
                          <a:spcPct val="107000"/>
                        </a:lnSpc>
                        <a:spcAft>
                          <a:spcPts val="600"/>
                        </a:spcAft>
                      </a:pPr>
                      <a:r>
                        <a:rPr lang="en-GB" sz="1800" kern="1400" spc="-50" dirty="0">
                          <a:effectLst/>
                          <a:latin typeface="Aptos" panose="020B0004020202020204" pitchFamily="34" charset="0"/>
                        </a:rPr>
                        <a:t>Uses language to explain data very well. Simplifies and paraphrases very well. Very good range and control of vocabulary and grammar. almost no vocabulary, grammar , spelling or punctuation mistakes.</a:t>
                      </a:r>
                      <a:endParaRPr lang="en-GB" sz="1800" kern="1400" spc="-50" dirty="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715591153"/>
                  </a:ext>
                </a:extLst>
              </a:tr>
              <a:tr h="1336907">
                <a:tc>
                  <a:txBody>
                    <a:bodyPr/>
                    <a:lstStyle/>
                    <a:p>
                      <a:pPr algn="ctr">
                        <a:lnSpc>
                          <a:spcPct val="107000"/>
                        </a:lnSpc>
                        <a:spcAft>
                          <a:spcPts val="600"/>
                        </a:spcAft>
                      </a:pPr>
                      <a:r>
                        <a:rPr lang="en-GB" sz="1800" kern="1400" spc="-50">
                          <a:effectLst/>
                          <a:latin typeface="Aptos" panose="020B0004020202020204" pitchFamily="34" charset="0"/>
                        </a:rPr>
                        <a:t>3</a:t>
                      </a:r>
                      <a:endParaRPr lang="en-GB" sz="1800" kern="1400" spc="-5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tc>
                  <a:txBody>
                    <a:bodyPr/>
                    <a:lstStyle/>
                    <a:p>
                      <a:pPr>
                        <a:lnSpc>
                          <a:spcPct val="107000"/>
                        </a:lnSpc>
                        <a:spcAft>
                          <a:spcPts val="600"/>
                        </a:spcAft>
                      </a:pPr>
                      <a:r>
                        <a:rPr lang="en-GB" sz="1800" kern="1400" spc="-50" dirty="0">
                          <a:effectLst/>
                          <a:latin typeface="Aptos" panose="020B0004020202020204" pitchFamily="34" charset="0"/>
                        </a:rPr>
                        <a:t>It is accurate but some information is missing. The description is well ordered and organised</a:t>
                      </a:r>
                      <a:endParaRPr lang="en-GB" sz="1800" kern="1400" spc="-50" dirty="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tc>
                  <a:txBody>
                    <a:bodyPr/>
                    <a:lstStyle/>
                    <a:p>
                      <a:pPr>
                        <a:lnSpc>
                          <a:spcPct val="107000"/>
                        </a:lnSpc>
                        <a:spcAft>
                          <a:spcPts val="600"/>
                        </a:spcAft>
                      </a:pPr>
                      <a:r>
                        <a:rPr lang="en-GB" sz="1800" kern="1400" spc="-50" dirty="0">
                          <a:effectLst/>
                          <a:latin typeface="Aptos" panose="020B0004020202020204" pitchFamily="34" charset="0"/>
                        </a:rPr>
                        <a:t>Uses language to explain data well. Simplifies and paraphrases well. Good range and control but noticeable mistakes in vocabulary, grammar , spelling or punctuation although none affect meaning</a:t>
                      </a:r>
                      <a:endParaRPr lang="en-GB" sz="1800" kern="1400" spc="-50" dirty="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500919939"/>
                  </a:ext>
                </a:extLst>
              </a:tr>
              <a:tr h="999792">
                <a:tc>
                  <a:txBody>
                    <a:bodyPr/>
                    <a:lstStyle/>
                    <a:p>
                      <a:pPr algn="ctr">
                        <a:lnSpc>
                          <a:spcPct val="107000"/>
                        </a:lnSpc>
                        <a:spcAft>
                          <a:spcPts val="600"/>
                        </a:spcAft>
                      </a:pPr>
                      <a:r>
                        <a:rPr lang="en-GB" sz="1800" kern="1400" spc="-50">
                          <a:effectLst/>
                          <a:latin typeface="Aptos" panose="020B0004020202020204" pitchFamily="34" charset="0"/>
                        </a:rPr>
                        <a:t>2</a:t>
                      </a:r>
                      <a:endParaRPr lang="en-GB" sz="1800" kern="1400" spc="-5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tc>
                  <a:txBody>
                    <a:bodyPr/>
                    <a:lstStyle/>
                    <a:p>
                      <a:pPr>
                        <a:lnSpc>
                          <a:spcPct val="107000"/>
                        </a:lnSpc>
                        <a:spcAft>
                          <a:spcPts val="600"/>
                        </a:spcAft>
                      </a:pPr>
                      <a:r>
                        <a:rPr lang="en-GB" sz="1800" kern="1400" spc="-50">
                          <a:effectLst/>
                          <a:latin typeface="Aptos" panose="020B0004020202020204" pitchFamily="34" charset="0"/>
                        </a:rPr>
                        <a:t>It is mostly accurate, some information is missing, and some is incorrect. The description is not well ordered or organised but it is comprehensible</a:t>
                      </a:r>
                      <a:endParaRPr lang="en-GB" sz="1800" kern="1400" spc="-5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tc>
                  <a:txBody>
                    <a:bodyPr/>
                    <a:lstStyle/>
                    <a:p>
                      <a:pPr>
                        <a:lnSpc>
                          <a:spcPct val="107000"/>
                        </a:lnSpc>
                        <a:spcAft>
                          <a:spcPts val="600"/>
                        </a:spcAft>
                      </a:pPr>
                      <a:r>
                        <a:rPr lang="en-GB" sz="1800" kern="1400" spc="-50" dirty="0">
                          <a:effectLst/>
                          <a:latin typeface="Aptos" panose="020B0004020202020204" pitchFamily="34" charset="0"/>
                        </a:rPr>
                        <a:t>Can explain data but reader may struggle to understand. Has narrow range and control of vocabulary and grammar and mistakes are widespread</a:t>
                      </a:r>
                      <a:endParaRPr lang="en-GB" sz="1800" kern="1400" spc="-50" dirty="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82215548"/>
                  </a:ext>
                </a:extLst>
              </a:tr>
              <a:tr h="1336907">
                <a:tc>
                  <a:txBody>
                    <a:bodyPr/>
                    <a:lstStyle/>
                    <a:p>
                      <a:pPr algn="ctr">
                        <a:lnSpc>
                          <a:spcPct val="107000"/>
                        </a:lnSpc>
                        <a:spcAft>
                          <a:spcPts val="600"/>
                        </a:spcAft>
                      </a:pPr>
                      <a:r>
                        <a:rPr lang="en-GB" sz="1800" kern="1400" spc="-50">
                          <a:effectLst/>
                          <a:latin typeface="Aptos" panose="020B0004020202020204" pitchFamily="34" charset="0"/>
                        </a:rPr>
                        <a:t>1</a:t>
                      </a:r>
                      <a:endParaRPr lang="en-GB" sz="1800" kern="1400" spc="-5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tc>
                  <a:txBody>
                    <a:bodyPr/>
                    <a:lstStyle/>
                    <a:p>
                      <a:pPr>
                        <a:lnSpc>
                          <a:spcPct val="107000"/>
                        </a:lnSpc>
                        <a:spcAft>
                          <a:spcPts val="600"/>
                        </a:spcAft>
                      </a:pPr>
                      <a:r>
                        <a:rPr lang="en-GB" sz="1800" kern="1400" spc="-50">
                          <a:effectLst/>
                          <a:latin typeface="Aptos" panose="020B0004020202020204" pitchFamily="34" charset="0"/>
                        </a:rPr>
                        <a:t>The information given  is mostly accurate, but significant information is missing and  some of it is wrong. The description is not well ordered or organised and it is difficult to understand.</a:t>
                      </a:r>
                      <a:endParaRPr lang="en-GB" sz="1800" kern="1400" spc="-5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tc>
                  <a:txBody>
                    <a:bodyPr/>
                    <a:lstStyle/>
                    <a:p>
                      <a:pPr>
                        <a:lnSpc>
                          <a:spcPct val="107000"/>
                        </a:lnSpc>
                        <a:spcAft>
                          <a:spcPts val="600"/>
                        </a:spcAft>
                      </a:pPr>
                      <a:r>
                        <a:rPr lang="en-GB" sz="1800" kern="1400" spc="-50" dirty="0">
                          <a:effectLst/>
                          <a:latin typeface="Aptos" panose="020B0004020202020204" pitchFamily="34" charset="0"/>
                        </a:rPr>
                        <a:t>Can explain data but reader will struggle to understand. Has limited range and control of vocabulary and grammar, mistakes are widespread and affect meaning</a:t>
                      </a:r>
                      <a:endParaRPr lang="en-GB" sz="1800" kern="1400" spc="-50" dirty="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024988557"/>
                  </a:ext>
                </a:extLst>
              </a:tr>
              <a:tr h="741443">
                <a:tc>
                  <a:txBody>
                    <a:bodyPr/>
                    <a:lstStyle/>
                    <a:p>
                      <a:pPr algn="ctr">
                        <a:lnSpc>
                          <a:spcPct val="107000"/>
                        </a:lnSpc>
                        <a:spcAft>
                          <a:spcPts val="600"/>
                        </a:spcAft>
                      </a:pPr>
                      <a:r>
                        <a:rPr lang="en-GB" sz="1800" kern="1400" spc="-50">
                          <a:effectLst/>
                          <a:latin typeface="Aptos" panose="020B0004020202020204" pitchFamily="34" charset="0"/>
                        </a:rPr>
                        <a:t>0</a:t>
                      </a:r>
                      <a:endParaRPr lang="en-GB" sz="1800" kern="1400" spc="-5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tc>
                  <a:txBody>
                    <a:bodyPr/>
                    <a:lstStyle/>
                    <a:p>
                      <a:pPr>
                        <a:lnSpc>
                          <a:spcPct val="107000"/>
                        </a:lnSpc>
                        <a:spcAft>
                          <a:spcPts val="600"/>
                        </a:spcAft>
                      </a:pPr>
                      <a:r>
                        <a:rPr lang="en-GB" sz="1800" kern="1400" spc="-50">
                          <a:effectLst/>
                          <a:latin typeface="Aptos" panose="020B0004020202020204" pitchFamily="34" charset="0"/>
                        </a:rPr>
                        <a:t>Cannot describe the infographic or</a:t>
                      </a:r>
                    </a:p>
                    <a:p>
                      <a:pPr>
                        <a:lnSpc>
                          <a:spcPct val="107000"/>
                        </a:lnSpc>
                        <a:spcAft>
                          <a:spcPts val="600"/>
                        </a:spcAft>
                      </a:pPr>
                      <a:r>
                        <a:rPr lang="en-GB" sz="1800" kern="1400" spc="-50">
                          <a:effectLst/>
                          <a:latin typeface="Aptos" panose="020B0004020202020204" pitchFamily="34" charset="0"/>
                        </a:rPr>
                        <a:t>The explanation is off-topic</a:t>
                      </a:r>
                      <a:endParaRPr lang="en-GB" sz="1800" kern="1400" spc="-5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tc>
                  <a:txBody>
                    <a:bodyPr/>
                    <a:lstStyle/>
                    <a:p>
                      <a:pPr>
                        <a:lnSpc>
                          <a:spcPct val="107000"/>
                        </a:lnSpc>
                        <a:spcAft>
                          <a:spcPts val="600"/>
                        </a:spcAft>
                      </a:pPr>
                      <a:r>
                        <a:rPr lang="en-GB" sz="1800" kern="1400" spc="-50" dirty="0">
                          <a:effectLst/>
                          <a:latin typeface="Aptos" panose="020B0004020202020204" pitchFamily="34" charset="0"/>
                        </a:rPr>
                        <a:t>Language level not up to the task</a:t>
                      </a:r>
                      <a:endParaRPr lang="en-GB" sz="1800" kern="1400" spc="-50" dirty="0">
                        <a:effectLst/>
                        <a:latin typeface="Aptos" panose="020B0004020202020204" pitchFamily="34" charset="0"/>
                        <a:ea typeface="Aptos" panose="020B000402020202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617047389"/>
                  </a:ext>
                </a:extLst>
              </a:tr>
            </a:tbl>
          </a:graphicData>
        </a:graphic>
      </p:graphicFrame>
    </p:spTree>
    <p:extLst>
      <p:ext uri="{BB962C8B-B14F-4D97-AF65-F5344CB8AC3E}">
        <p14:creationId xmlns:p14="http://schemas.microsoft.com/office/powerpoint/2010/main" val="2299524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B7B56-322A-2E47-CA8B-B9082AB12F53}"/>
              </a:ext>
            </a:extLst>
          </p:cNvPr>
          <p:cNvSpPr>
            <a:spLocks noGrp="1"/>
          </p:cNvSpPr>
          <p:nvPr>
            <p:ph type="title"/>
          </p:nvPr>
        </p:nvSpPr>
        <p:spPr>
          <a:xfrm>
            <a:off x="1970314" y="341469"/>
            <a:ext cx="8457194" cy="1325563"/>
          </a:xfrm>
        </p:spPr>
        <p:txBody>
          <a:bodyPr>
            <a:normAutofit/>
          </a:bodyPr>
          <a:lstStyle/>
          <a:p>
            <a:r>
              <a:rPr lang="en-GB" sz="3200" dirty="0"/>
              <a:t>Analysis and reflections</a:t>
            </a:r>
          </a:p>
        </p:txBody>
      </p:sp>
      <p:sp>
        <p:nvSpPr>
          <p:cNvPr id="6" name="TextBox 5">
            <a:extLst>
              <a:ext uri="{FF2B5EF4-FFF2-40B4-BE49-F238E27FC236}">
                <a16:creationId xmlns:a16="http://schemas.microsoft.com/office/drawing/2014/main" id="{CEA6D5D5-6955-5417-D1C8-3A7554086CF9}"/>
              </a:ext>
            </a:extLst>
          </p:cNvPr>
          <p:cNvSpPr txBox="1"/>
          <p:nvPr/>
        </p:nvSpPr>
        <p:spPr>
          <a:xfrm>
            <a:off x="772438" y="2029216"/>
            <a:ext cx="10647124" cy="3943131"/>
          </a:xfrm>
          <a:prstGeom prst="rect">
            <a:avLst/>
          </a:prstGeom>
          <a:noFill/>
        </p:spPr>
        <p:txBody>
          <a:bodyPr wrap="square" rtlCol="0">
            <a:spAutoFit/>
          </a:bodyPr>
          <a:lstStyle/>
          <a:p>
            <a:pPr marL="900430" indent="-900430">
              <a:lnSpc>
                <a:spcPct val="107000"/>
              </a:lnSpc>
              <a:spcAft>
                <a:spcPts val="600"/>
              </a:spcAft>
            </a:pPr>
            <a:r>
              <a:rPr lang="en-GB" sz="2400" b="1" kern="1400" spc="-50" dirty="0">
                <a:effectLst/>
                <a:latin typeface="Aptos" panose="020B0004020202020204" pitchFamily="34" charset="0"/>
                <a:ea typeface="Aptos" panose="020B0004020202020204" pitchFamily="34" charset="0"/>
                <a:cs typeface="Calibri" panose="020F0502020204030204" pitchFamily="34" charset="0"/>
              </a:rPr>
              <a:t>Work in pairs</a:t>
            </a:r>
          </a:p>
          <a:p>
            <a:pPr marL="900430" indent="-900430">
              <a:lnSpc>
                <a:spcPct val="107000"/>
              </a:lnSpc>
              <a:spcAft>
                <a:spcPts val="600"/>
              </a:spcAft>
            </a:pPr>
            <a:r>
              <a:rPr lang="en-GB" sz="2400" b="1" kern="1400" spc="-50" dirty="0">
                <a:effectLst/>
                <a:latin typeface="Aptos" panose="020B0004020202020204" pitchFamily="34" charset="0"/>
                <a:ea typeface="Aptos" panose="020B0004020202020204" pitchFamily="34" charset="0"/>
                <a:cs typeface="Calibri" panose="020F0502020204030204" pitchFamily="34" charset="0"/>
              </a:rPr>
              <a:t>Analysis</a:t>
            </a:r>
            <a:r>
              <a:rPr lang="en-GB" sz="2400" kern="1400" spc="-50" dirty="0">
                <a:effectLst/>
                <a:latin typeface="Aptos" panose="020B0004020202020204" pitchFamily="34" charset="0"/>
                <a:ea typeface="Aptos" panose="020B0004020202020204" pitchFamily="34" charset="0"/>
                <a:cs typeface="Calibri" panose="020F0502020204030204" pitchFamily="34" charset="0"/>
              </a:rPr>
              <a:t>:</a:t>
            </a:r>
          </a:p>
          <a:p>
            <a:pPr marL="342900" lvl="0" indent="-342900">
              <a:lnSpc>
                <a:spcPct val="107000"/>
              </a:lnSpc>
              <a:buFont typeface="+mj-lt"/>
              <a:buAutoNum type="arabicPeriod"/>
            </a:pPr>
            <a:r>
              <a:rPr lang="en-GB" sz="2400" kern="1400" spc="-50" dirty="0">
                <a:effectLst/>
                <a:latin typeface="Aptos" panose="020B0004020202020204" pitchFamily="34" charset="0"/>
                <a:ea typeface="Aptos" panose="020B0004020202020204" pitchFamily="34" charset="0"/>
                <a:cs typeface="Calibri" panose="020F0502020204030204" pitchFamily="34" charset="0"/>
              </a:rPr>
              <a:t>Read and discuss each other’s explanations. </a:t>
            </a:r>
          </a:p>
          <a:p>
            <a:pPr marL="342900" lvl="0" indent="-342900">
              <a:lnSpc>
                <a:spcPct val="107000"/>
              </a:lnSpc>
              <a:spcAft>
                <a:spcPts val="600"/>
              </a:spcAft>
              <a:buFont typeface="+mj-lt"/>
              <a:buAutoNum type="arabicPeriod"/>
            </a:pPr>
            <a:r>
              <a:rPr lang="en-GB" sz="2400" kern="1400" spc="-50" dirty="0">
                <a:effectLst/>
                <a:latin typeface="Aptos" panose="020B0004020202020204" pitchFamily="34" charset="0"/>
                <a:ea typeface="Aptos" panose="020B0004020202020204" pitchFamily="34" charset="0"/>
                <a:cs typeface="Calibri" panose="020F0502020204030204" pitchFamily="34" charset="0"/>
              </a:rPr>
              <a:t>Use the  scoring criteria for explaining data and give each other a score from 4 &gt; 0.</a:t>
            </a:r>
          </a:p>
          <a:p>
            <a:pPr lvl="0">
              <a:lnSpc>
                <a:spcPct val="107000"/>
              </a:lnSpc>
              <a:spcAft>
                <a:spcPts val="600"/>
              </a:spcAft>
            </a:pPr>
            <a:r>
              <a:rPr lang="en-GB" sz="2400" b="1" kern="1400" spc="-50" dirty="0">
                <a:latin typeface="Aptos" panose="020B0004020202020204" pitchFamily="34" charset="0"/>
                <a:ea typeface="Aptos" panose="020B0004020202020204" pitchFamily="34" charset="0"/>
                <a:cs typeface="Calibri" panose="020F0502020204030204" pitchFamily="34" charset="0"/>
              </a:rPr>
              <a:t>Reflections:</a:t>
            </a:r>
          </a:p>
          <a:p>
            <a:pPr marL="342900" lvl="0" indent="-342900" fontAlgn="base">
              <a:lnSpc>
                <a:spcPct val="107000"/>
              </a:lnSpc>
              <a:buFont typeface="+mj-lt"/>
              <a:buAutoNum type="arabicPeriod"/>
            </a:pPr>
            <a:r>
              <a:rPr lang="en-GB" sz="2400" kern="1400" spc="-50" dirty="0">
                <a:effectLst/>
                <a:latin typeface="Aptos" panose="020B0004020202020204" pitchFamily="34" charset="0"/>
                <a:ea typeface="Aptos" panose="020B0004020202020204" pitchFamily="34" charset="0"/>
                <a:cs typeface="Calibri" panose="020F0502020204030204" pitchFamily="34" charset="0"/>
              </a:rPr>
              <a:t>How easy was it to explain the infographic? </a:t>
            </a:r>
          </a:p>
          <a:p>
            <a:pPr marL="342900" lvl="0" indent="-342900" fontAlgn="base">
              <a:lnSpc>
                <a:spcPct val="107000"/>
              </a:lnSpc>
              <a:buFont typeface="+mj-lt"/>
              <a:buAutoNum type="arabicPeriod"/>
            </a:pPr>
            <a:r>
              <a:rPr lang="en-GB" sz="2400" kern="1400" spc="-50" dirty="0">
                <a:effectLst/>
                <a:latin typeface="Aptos" panose="020B0004020202020204" pitchFamily="34" charset="0"/>
                <a:ea typeface="Aptos" panose="020B0004020202020204" pitchFamily="34" charset="0"/>
                <a:cs typeface="Calibri" panose="020F0502020204030204" pitchFamily="34" charset="0"/>
              </a:rPr>
              <a:t>How well did you do? </a:t>
            </a:r>
          </a:p>
          <a:p>
            <a:pPr marL="342900" lvl="0" indent="-342900" fontAlgn="base">
              <a:lnSpc>
                <a:spcPct val="107000"/>
              </a:lnSpc>
              <a:buFont typeface="+mj-lt"/>
              <a:buAutoNum type="arabicPeriod"/>
            </a:pPr>
            <a:r>
              <a:rPr lang="en-GB" sz="2400" kern="1400" spc="-50" dirty="0">
                <a:effectLst/>
                <a:latin typeface="Aptos" panose="020B0004020202020204" pitchFamily="34" charset="0"/>
                <a:ea typeface="Aptos" panose="020B0004020202020204" pitchFamily="34" charset="0"/>
                <a:cs typeface="Calibri" panose="020F0502020204030204" pitchFamily="34" charset="0"/>
              </a:rPr>
              <a:t>What did you learn? </a:t>
            </a:r>
          </a:p>
          <a:p>
            <a:pPr marL="342900" lvl="0" indent="-342900" fontAlgn="base">
              <a:lnSpc>
                <a:spcPct val="107000"/>
              </a:lnSpc>
              <a:spcAft>
                <a:spcPts val="600"/>
              </a:spcAft>
              <a:buFont typeface="+mj-lt"/>
              <a:buAutoNum type="arabicPeriod"/>
            </a:pPr>
            <a:r>
              <a:rPr lang="en-GB" sz="2400" kern="1400" spc="-50" dirty="0">
                <a:effectLst/>
                <a:latin typeface="Aptos" panose="020B0004020202020204" pitchFamily="34" charset="0"/>
                <a:ea typeface="Aptos" panose="020B0004020202020204" pitchFamily="34" charset="0"/>
                <a:cs typeface="Calibri" panose="020F0502020204030204" pitchFamily="34" charset="0"/>
              </a:rPr>
              <a:t>What could you do next time to improve? </a:t>
            </a:r>
            <a:endParaRPr lang="en-GB" sz="1800" kern="1400" spc="-50" dirty="0">
              <a:effectLst/>
              <a:latin typeface="Aptos" panose="020B000402020202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468875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847F1E-6E4D-D51F-0AFE-DC66920D8BE7}"/>
              </a:ext>
            </a:extLst>
          </p:cNvPr>
          <p:cNvSpPr/>
          <p:nvPr/>
        </p:nvSpPr>
        <p:spPr>
          <a:xfrm>
            <a:off x="10757140" y="362309"/>
            <a:ext cx="985681" cy="1216325"/>
          </a:xfrm>
          <a:prstGeom prst="rect">
            <a:avLst/>
          </a:prstGeom>
          <a:solidFill>
            <a:srgbClr val="EA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872480F5-4428-4BB0-6514-3FFB31157C99}"/>
              </a:ext>
            </a:extLst>
          </p:cNvPr>
          <p:cNvSpPr txBox="1">
            <a:spLocks/>
          </p:cNvSpPr>
          <p:nvPr/>
        </p:nvSpPr>
        <p:spPr>
          <a:xfrm>
            <a:off x="1314998" y="1821573"/>
            <a:ext cx="9799256" cy="32148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lnSpc>
                <a:spcPct val="120000"/>
              </a:lnSpc>
            </a:pPr>
            <a:r>
              <a:rPr lang="en-GB" sz="2900" b="0" kern="1400" spc="-50" dirty="0">
                <a:effectLst/>
                <a:ea typeface="Times New Roman" panose="02020603050405020304" pitchFamily="18" charset="0"/>
                <a:cs typeface="Times New Roman" panose="02020603050405020304" pitchFamily="18" charset="0"/>
              </a:rPr>
              <a:t>Developing your written mediation skills: </a:t>
            </a:r>
          </a:p>
          <a:p>
            <a:pPr algn="ctr">
              <a:lnSpc>
                <a:spcPct val="120000"/>
              </a:lnSpc>
            </a:pPr>
            <a:r>
              <a:rPr lang="en-GB" sz="2900" b="0" kern="1400" spc="-50" dirty="0">
                <a:effectLst/>
                <a:ea typeface="Times New Roman" panose="02020603050405020304" pitchFamily="18" charset="0"/>
                <a:cs typeface="Times New Roman" panose="02020603050405020304" pitchFamily="18" charset="0"/>
              </a:rPr>
              <a:t>Explaining Data</a:t>
            </a:r>
          </a:p>
          <a:p>
            <a:pPr algn="ctr">
              <a:lnSpc>
                <a:spcPct val="120000"/>
              </a:lnSpc>
            </a:pPr>
            <a:r>
              <a:rPr lang="en-GB" sz="2900" b="0" dirty="0">
                <a:solidFill>
                  <a:srgbClr val="304658"/>
                </a:solidFill>
              </a:rPr>
              <a:t/>
            </a:r>
            <a:br>
              <a:rPr lang="en-GB" sz="2900" b="0" dirty="0">
                <a:solidFill>
                  <a:srgbClr val="304658"/>
                </a:solidFill>
              </a:rPr>
            </a:br>
            <a:endParaRPr lang="en-GB" sz="2900" b="0" dirty="0">
              <a:solidFill>
                <a:srgbClr val="304658"/>
              </a:solidFill>
            </a:endParaRPr>
          </a:p>
          <a:p>
            <a:pPr algn="ctr">
              <a:lnSpc>
                <a:spcPct val="120000"/>
              </a:lnSpc>
            </a:pPr>
            <a:r>
              <a:rPr lang="en-GB" sz="2900" b="0" kern="1400" spc="-50" dirty="0">
                <a:effectLst/>
                <a:ea typeface="Aptos" panose="020B0004020202020204" pitchFamily="34" charset="0"/>
                <a:cs typeface="Calibri" panose="020F0502020204030204" pitchFamily="34" charset="0"/>
              </a:rPr>
              <a:t>Can you reliably interpret and present in written English detailed information from diagrams and visually organised data in English</a:t>
            </a:r>
            <a:r>
              <a:rPr lang="en-GB" sz="2900" b="0" kern="1400" spc="-50" dirty="0">
                <a:effectLst/>
                <a:latin typeface="Aptos Display" panose="020B0004020202020204" pitchFamily="34" charset="0"/>
                <a:ea typeface="Aptos" panose="020B0004020202020204" pitchFamily="34" charset="0"/>
                <a:cs typeface="Calibri" panose="020F0502020204030204" pitchFamily="34" charset="0"/>
              </a:rPr>
              <a:t>?</a:t>
            </a:r>
          </a:p>
        </p:txBody>
      </p:sp>
      <p:cxnSp>
        <p:nvCxnSpPr>
          <p:cNvPr id="17" name="Straight Connector 16">
            <a:extLst>
              <a:ext uri="{FF2B5EF4-FFF2-40B4-BE49-F238E27FC236}">
                <a16:creationId xmlns:a16="http://schemas.microsoft.com/office/drawing/2014/main" id="{D54C6491-DC3A-DF2F-233A-2E3E17D37439}"/>
              </a:ext>
            </a:extLst>
          </p:cNvPr>
          <p:cNvCxnSpPr/>
          <p:nvPr/>
        </p:nvCxnSpPr>
        <p:spPr>
          <a:xfrm>
            <a:off x="1680754" y="3419475"/>
            <a:ext cx="88304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950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D44A68F-D1D6-5F73-6E63-68E67A2B4878}"/>
              </a:ext>
            </a:extLst>
          </p:cNvPr>
          <p:cNvSpPr/>
          <p:nvPr/>
        </p:nvSpPr>
        <p:spPr>
          <a:xfrm>
            <a:off x="10757140" y="362309"/>
            <a:ext cx="888520" cy="1216325"/>
          </a:xfrm>
          <a:prstGeom prst="rect">
            <a:avLst/>
          </a:prstGeom>
          <a:solidFill>
            <a:srgbClr val="EA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id="{0C73441B-63F3-7EB1-57D0-BAE2DCC0B82E}"/>
              </a:ext>
            </a:extLst>
          </p:cNvPr>
          <p:cNvGraphicFramePr>
            <a:graphicFrameLocks noGrp="1"/>
          </p:cNvGraphicFramePr>
          <p:nvPr>
            <p:extLst>
              <p:ext uri="{D42A27DB-BD31-4B8C-83A1-F6EECF244321}">
                <p14:modId xmlns:p14="http://schemas.microsoft.com/office/powerpoint/2010/main" val="1635251063"/>
              </p:ext>
            </p:extLst>
          </p:nvPr>
        </p:nvGraphicFramePr>
        <p:xfrm>
          <a:off x="3562351" y="2029619"/>
          <a:ext cx="5043964" cy="3771103"/>
        </p:xfrm>
        <a:graphic>
          <a:graphicData uri="http://schemas.openxmlformats.org/drawingml/2006/table">
            <a:tbl>
              <a:tblPr firstRow="1" firstCol="1" bandRow="1">
                <a:tableStyleId>{FABFCF23-3B69-468F-B69F-88F6DE6A72F2}</a:tableStyleId>
              </a:tblPr>
              <a:tblGrid>
                <a:gridCol w="4040587">
                  <a:extLst>
                    <a:ext uri="{9D8B030D-6E8A-4147-A177-3AD203B41FA5}">
                      <a16:colId xmlns:a16="http://schemas.microsoft.com/office/drawing/2014/main" val="1583429171"/>
                    </a:ext>
                  </a:extLst>
                </a:gridCol>
                <a:gridCol w="1003377">
                  <a:extLst>
                    <a:ext uri="{9D8B030D-6E8A-4147-A177-3AD203B41FA5}">
                      <a16:colId xmlns:a16="http://schemas.microsoft.com/office/drawing/2014/main" val="2551564285"/>
                    </a:ext>
                  </a:extLst>
                </a:gridCol>
              </a:tblGrid>
              <a:tr h="538729">
                <a:tc gridSpan="2">
                  <a:txBody>
                    <a:bodyPr/>
                    <a:lstStyle/>
                    <a:p>
                      <a:pPr>
                        <a:lnSpc>
                          <a:spcPct val="100000"/>
                        </a:lnSpc>
                        <a:spcAft>
                          <a:spcPts val="0"/>
                        </a:spcAft>
                      </a:pPr>
                      <a:r>
                        <a:rPr lang="en-GB" sz="2400" b="0" kern="100" dirty="0">
                          <a:effectLst/>
                          <a:latin typeface="+mn-lt"/>
                        </a:rPr>
                        <a:t>I can do it …</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579171942"/>
                  </a:ext>
                </a:extLst>
              </a:tr>
              <a:tr h="538729">
                <a:tc>
                  <a:txBody>
                    <a:bodyPr/>
                    <a:lstStyle/>
                    <a:p>
                      <a:pPr>
                        <a:lnSpc>
                          <a:spcPct val="100000"/>
                        </a:lnSpc>
                        <a:spcAft>
                          <a:spcPts val="0"/>
                        </a:spcAft>
                      </a:pPr>
                      <a:r>
                        <a:rPr lang="en-GB" sz="2400" b="0" kern="100" dirty="0">
                          <a:effectLst/>
                          <a:latin typeface="+mn-lt"/>
                        </a:rPr>
                        <a:t>… easily and very well</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+4</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132792213"/>
                  </a:ext>
                </a:extLst>
              </a:tr>
              <a:tr h="538729">
                <a:tc>
                  <a:txBody>
                    <a:bodyPr/>
                    <a:lstStyle/>
                    <a:p>
                      <a:pPr>
                        <a:lnSpc>
                          <a:spcPct val="100000"/>
                        </a:lnSpc>
                        <a:spcAft>
                          <a:spcPts val="0"/>
                        </a:spcAft>
                      </a:pPr>
                      <a:r>
                        <a:rPr lang="en-GB" sz="2400" b="0" kern="100" dirty="0">
                          <a:effectLst/>
                          <a:latin typeface="+mn-lt"/>
                        </a:rPr>
                        <a:t>… quite easily and quite well</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+3</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57062760"/>
                  </a:ext>
                </a:extLst>
              </a:tr>
              <a:tr h="538729">
                <a:tc>
                  <a:txBody>
                    <a:bodyPr/>
                    <a:lstStyle/>
                    <a:p>
                      <a:pPr>
                        <a:lnSpc>
                          <a:spcPct val="100000"/>
                        </a:lnSpc>
                        <a:spcAft>
                          <a:spcPts val="0"/>
                        </a:spcAft>
                      </a:pPr>
                      <a:r>
                        <a:rPr lang="en-GB" sz="2400" b="0" kern="100" dirty="0">
                          <a:effectLst/>
                          <a:latin typeface="+mn-lt"/>
                        </a:rPr>
                        <a:t>… with difficulty but OK</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+2</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564530205"/>
                  </a:ext>
                </a:extLst>
              </a:tr>
              <a:tr h="538729">
                <a:tc>
                  <a:txBody>
                    <a:bodyPr/>
                    <a:lstStyle/>
                    <a:p>
                      <a:pPr>
                        <a:lnSpc>
                          <a:spcPct val="100000"/>
                        </a:lnSpc>
                        <a:spcAft>
                          <a:spcPts val="0"/>
                        </a:spcAft>
                      </a:pPr>
                      <a:r>
                        <a:rPr lang="en-GB" sz="2400" b="0" kern="100" dirty="0">
                          <a:effectLst/>
                          <a:latin typeface="+mn-lt"/>
                        </a:rPr>
                        <a:t>…with difficulty and badly</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+1</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57828726"/>
                  </a:ext>
                </a:extLst>
              </a:tr>
              <a:tr h="538729">
                <a:tc>
                  <a:txBody>
                    <a:bodyPr/>
                    <a:lstStyle/>
                    <a:p>
                      <a:pPr>
                        <a:lnSpc>
                          <a:spcPct val="100000"/>
                        </a:lnSpc>
                        <a:spcAft>
                          <a:spcPts val="0"/>
                        </a:spcAft>
                      </a:pPr>
                      <a:r>
                        <a:rPr lang="en-GB" sz="2400" b="0" kern="100" dirty="0">
                          <a:effectLst/>
                          <a:latin typeface="+mn-lt"/>
                        </a:rPr>
                        <a:t> I can’t do it.</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0</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872124027"/>
                  </a:ext>
                </a:extLst>
              </a:tr>
              <a:tr h="538729">
                <a:tc>
                  <a:txBody>
                    <a:bodyPr/>
                    <a:lstStyle/>
                    <a:p>
                      <a:pPr>
                        <a:lnSpc>
                          <a:spcPct val="100000"/>
                        </a:lnSpc>
                        <a:spcAft>
                          <a:spcPts val="0"/>
                        </a:spcAft>
                      </a:pPr>
                      <a:r>
                        <a:rPr lang="en-GB" sz="2400" b="0" kern="100" dirty="0">
                          <a:effectLst/>
                          <a:latin typeface="+mn-lt"/>
                        </a:rPr>
                        <a:t> I don’t know. I never tried</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s-AR" sz="2400" kern="100" dirty="0">
                          <a:effectLst/>
                          <a:latin typeface="+mn-lt"/>
                        </a:rPr>
                        <a:t>?</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50010210"/>
                  </a:ext>
                </a:extLst>
              </a:tr>
            </a:tbl>
          </a:graphicData>
        </a:graphic>
      </p:graphicFrame>
      <p:sp>
        <p:nvSpPr>
          <p:cNvPr id="8" name="Title 7">
            <a:extLst>
              <a:ext uri="{FF2B5EF4-FFF2-40B4-BE49-F238E27FC236}">
                <a16:creationId xmlns:a16="http://schemas.microsoft.com/office/drawing/2014/main" id="{91E17957-2C7A-CC17-1F04-8A7E1BFD34BB}"/>
              </a:ext>
            </a:extLst>
          </p:cNvPr>
          <p:cNvSpPr>
            <a:spLocks noGrp="1"/>
          </p:cNvSpPr>
          <p:nvPr>
            <p:ph type="title"/>
          </p:nvPr>
        </p:nvSpPr>
        <p:spPr>
          <a:xfrm>
            <a:off x="1970314" y="278722"/>
            <a:ext cx="8430986" cy="1325563"/>
          </a:xfrm>
        </p:spPr>
        <p:txBody>
          <a:bodyPr>
            <a:normAutofit/>
          </a:bodyPr>
          <a:lstStyle/>
          <a:p>
            <a: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t>How well can you …?</a:t>
            </a:r>
            <a:endParaRPr lang="en-GB" sz="3200" spc="-150" dirty="0">
              <a:latin typeface="Aptos Display" panose="020B0004020202020204" pitchFamily="34" charset="0"/>
            </a:endParaRPr>
          </a:p>
        </p:txBody>
      </p:sp>
    </p:spTree>
    <p:extLst>
      <p:ext uri="{BB962C8B-B14F-4D97-AF65-F5344CB8AC3E}">
        <p14:creationId xmlns:p14="http://schemas.microsoft.com/office/powerpoint/2010/main" val="12138721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fferent colored planet&#10;&#10;Description automatically generated with medium confidence">
            <a:extLst>
              <a:ext uri="{FF2B5EF4-FFF2-40B4-BE49-F238E27FC236}">
                <a16:creationId xmlns:a16="http://schemas.microsoft.com/office/drawing/2014/main" id="{A4FEDC57-5AF8-A750-6E07-82A8E5950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15900"/>
            <a:ext cx="11430000" cy="6426200"/>
          </a:xfrm>
          <a:prstGeom prst="rect">
            <a:avLst/>
          </a:prstGeom>
        </p:spPr>
      </p:pic>
    </p:spTree>
    <p:extLst>
      <p:ext uri="{BB962C8B-B14F-4D97-AF65-F5344CB8AC3E}">
        <p14:creationId xmlns:p14="http://schemas.microsoft.com/office/powerpoint/2010/main" val="2442107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graph with a clock and numbers&#10;&#10;Description automatically generated with medium confidence">
            <a:extLst>
              <a:ext uri="{FF2B5EF4-FFF2-40B4-BE49-F238E27FC236}">
                <a16:creationId xmlns:a16="http://schemas.microsoft.com/office/drawing/2014/main" id="{221C6CE2-F37A-E189-3CBB-1E7E09D80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9880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54360B-DFF0-DE1A-45BC-2FAEC1345CC0}"/>
              </a:ext>
            </a:extLst>
          </p:cNvPr>
          <p:cNvSpPr/>
          <p:nvPr/>
        </p:nvSpPr>
        <p:spPr>
          <a:xfrm>
            <a:off x="10622071" y="341469"/>
            <a:ext cx="127825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AD209082-14BE-C31A-F835-ECC61EDA9D20}"/>
              </a:ext>
            </a:extLst>
          </p:cNvPr>
          <p:cNvSpPr>
            <a:spLocks noGrp="1"/>
          </p:cNvSpPr>
          <p:nvPr>
            <p:ph type="title"/>
          </p:nvPr>
        </p:nvSpPr>
        <p:spPr/>
        <p:txBody>
          <a:bodyPr/>
          <a:lstStyle/>
          <a:p>
            <a:r>
              <a:rPr lang="en-GB" dirty="0"/>
              <a:t>Work in Pairs</a:t>
            </a:r>
          </a:p>
        </p:txBody>
      </p:sp>
      <p:sp>
        <p:nvSpPr>
          <p:cNvPr id="3" name="Content Placeholder 2">
            <a:extLst>
              <a:ext uri="{FF2B5EF4-FFF2-40B4-BE49-F238E27FC236}">
                <a16:creationId xmlns:a16="http://schemas.microsoft.com/office/drawing/2014/main" id="{8747F784-ABC9-974A-C8E5-5EFC001BAA49}"/>
              </a:ext>
            </a:extLst>
          </p:cNvPr>
          <p:cNvSpPr>
            <a:spLocks noGrp="1"/>
          </p:cNvSpPr>
          <p:nvPr>
            <p:ph sz="half" idx="1"/>
          </p:nvPr>
        </p:nvSpPr>
        <p:spPr>
          <a:xfrm>
            <a:off x="838200" y="1825625"/>
            <a:ext cx="7341978" cy="4351338"/>
          </a:xfrm>
        </p:spPr>
        <p:txBody>
          <a:bodyPr>
            <a:normAutofit/>
          </a:bodyPr>
          <a:lstStyle/>
          <a:p>
            <a:pPr marL="0" indent="0">
              <a:lnSpc>
                <a:spcPct val="107000"/>
              </a:lnSpc>
              <a:spcAft>
                <a:spcPts val="600"/>
              </a:spcAft>
              <a:buNone/>
            </a:pPr>
            <a:r>
              <a:rPr lang="en-GB" sz="2400" kern="1400" spc="-50" dirty="0">
                <a:effectLst/>
                <a:latin typeface="+mn-lt"/>
                <a:ea typeface="Aptos" panose="020B0004020202020204" pitchFamily="34" charset="0"/>
                <a:cs typeface="Calibri" panose="020F0502020204030204" pitchFamily="34" charset="0"/>
              </a:rPr>
              <a:t>The title </a:t>
            </a:r>
            <a:r>
              <a:rPr lang="en-GB" sz="2400" i="1" kern="1400" spc="-50" dirty="0">
                <a:effectLst/>
                <a:latin typeface="+mn-lt"/>
                <a:ea typeface="Aptos" panose="020B0004020202020204" pitchFamily="34" charset="0"/>
                <a:cs typeface="Calibri" panose="020F0502020204030204" pitchFamily="34" charset="0"/>
              </a:rPr>
              <a:t>1.5°C - what it means and why it matters</a:t>
            </a:r>
            <a:r>
              <a:rPr lang="en-GB" sz="2400" kern="1400" spc="-50" dirty="0">
                <a:effectLst/>
                <a:latin typeface="+mn-lt"/>
                <a:ea typeface="Aptos" panose="020B0004020202020204" pitchFamily="34" charset="0"/>
                <a:cs typeface="Calibri" panose="020F0502020204030204" pitchFamily="34" charset="0"/>
              </a:rPr>
              <a:t>, the Climate Facts graph and the UN Climate Change infographic were produced following COP 2023. </a:t>
            </a:r>
          </a:p>
          <a:p>
            <a:pPr marL="457200" indent="-457200">
              <a:lnSpc>
                <a:spcPct val="107000"/>
              </a:lnSpc>
              <a:spcAft>
                <a:spcPts val="600"/>
              </a:spcAft>
              <a:buClr>
                <a:srgbClr val="FF0000"/>
              </a:buClr>
              <a:buFont typeface="+mj-lt"/>
              <a:buAutoNum type="arabicPeriod"/>
            </a:pPr>
            <a:r>
              <a:rPr lang="en-GB" sz="2400" kern="1400" spc="-50" dirty="0">
                <a:effectLst/>
                <a:latin typeface="+mn-lt"/>
                <a:ea typeface="Aptos" panose="020B0004020202020204" pitchFamily="34" charset="0"/>
                <a:cs typeface="Calibri" panose="020F0502020204030204" pitchFamily="34" charset="0"/>
              </a:rPr>
              <a:t>Can you explain their significance?</a:t>
            </a:r>
          </a:p>
          <a:p>
            <a:pPr marL="457200" indent="-457200">
              <a:lnSpc>
                <a:spcPct val="120000"/>
              </a:lnSpc>
              <a:spcBef>
                <a:spcPts val="600"/>
              </a:spcBef>
              <a:spcAft>
                <a:spcPts val="600"/>
              </a:spcAft>
              <a:buClr>
                <a:srgbClr val="FF0000"/>
              </a:buClr>
              <a:buFont typeface="+mj-lt"/>
              <a:buAutoNum type="arabicPeriod"/>
            </a:pPr>
            <a:r>
              <a:rPr lang="en-GB" sz="2400" kern="1400" spc="-50" dirty="0">
                <a:effectLst/>
                <a:latin typeface="+mn-lt"/>
                <a:ea typeface="Aptos" panose="020B0004020202020204" pitchFamily="34" charset="0"/>
                <a:cs typeface="Calibri" panose="020F0502020204030204" pitchFamily="34" charset="0"/>
              </a:rPr>
              <a:t>What are Greenhouse Gases? </a:t>
            </a:r>
          </a:p>
          <a:p>
            <a:pPr marL="457200" indent="-457200">
              <a:lnSpc>
                <a:spcPct val="120000"/>
              </a:lnSpc>
              <a:spcBef>
                <a:spcPts val="600"/>
              </a:spcBef>
              <a:spcAft>
                <a:spcPts val="600"/>
              </a:spcAft>
              <a:buClr>
                <a:srgbClr val="FF0000"/>
              </a:buClr>
              <a:buFont typeface="+mj-lt"/>
              <a:buAutoNum type="arabicPeriod"/>
            </a:pPr>
            <a:r>
              <a:rPr lang="en-GB" sz="2400" kern="1400" spc="-50" dirty="0">
                <a:effectLst/>
                <a:latin typeface="+mn-lt"/>
                <a:ea typeface="Aptos" panose="020B0004020202020204" pitchFamily="34" charset="0"/>
                <a:cs typeface="Calibri" panose="020F0502020204030204" pitchFamily="34" charset="0"/>
              </a:rPr>
              <a:t>What is your carbon footprint? </a:t>
            </a:r>
          </a:p>
          <a:p>
            <a:pPr marL="457200" indent="-457200">
              <a:lnSpc>
                <a:spcPct val="120000"/>
              </a:lnSpc>
              <a:spcBef>
                <a:spcPts val="600"/>
              </a:spcBef>
              <a:spcAft>
                <a:spcPts val="600"/>
              </a:spcAft>
              <a:buClr>
                <a:srgbClr val="FF0000"/>
              </a:buClr>
              <a:buFont typeface="+mj-lt"/>
              <a:buAutoNum type="arabicPeriod"/>
            </a:pPr>
            <a:r>
              <a:rPr lang="en-GB" sz="2400" kern="1400" spc="-50" dirty="0">
                <a:effectLst/>
                <a:latin typeface="+mn-lt"/>
                <a:ea typeface="Aptos" panose="020B0004020202020204" pitchFamily="34" charset="0"/>
                <a:cs typeface="Calibri" panose="020F0502020204030204" pitchFamily="34" charset="0"/>
              </a:rPr>
              <a:t>Brainstorm ways an individual can mitigate climate change by reducing their  carbon footprint </a:t>
            </a:r>
          </a:p>
          <a:p>
            <a:pPr marL="0" indent="0">
              <a:buNone/>
            </a:pPr>
            <a:endParaRPr lang="en-GB" dirty="0"/>
          </a:p>
        </p:txBody>
      </p:sp>
      <p:sp>
        <p:nvSpPr>
          <p:cNvPr id="4" name="Content Placeholder 2">
            <a:extLst>
              <a:ext uri="{FF2B5EF4-FFF2-40B4-BE49-F238E27FC236}">
                <a16:creationId xmlns:a16="http://schemas.microsoft.com/office/drawing/2014/main" id="{6653AA68-E94A-4481-A3EF-C135F7D2DC09}"/>
              </a:ext>
            </a:extLst>
          </p:cNvPr>
          <p:cNvSpPr txBox="1">
            <a:spLocks/>
          </p:cNvSpPr>
          <p:nvPr/>
        </p:nvSpPr>
        <p:spPr>
          <a:xfrm>
            <a:off x="6238993" y="1802661"/>
            <a:ext cx="5257801" cy="4351338"/>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rgbClr val="BF574F"/>
              </a:buClr>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pic>
        <p:nvPicPr>
          <p:cNvPr id="5" name="Picture 4" descr="A different colored planet&#10;&#10;Description automatically generated with medium confidence">
            <a:extLst>
              <a:ext uri="{FF2B5EF4-FFF2-40B4-BE49-F238E27FC236}">
                <a16:creationId xmlns:a16="http://schemas.microsoft.com/office/drawing/2014/main" id="{8FD86A3F-5EDD-CFAB-4735-31499FD54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670" y="4837898"/>
            <a:ext cx="3357009" cy="1887385"/>
          </a:xfrm>
          <a:prstGeom prst="rect">
            <a:avLst/>
          </a:prstGeom>
        </p:spPr>
      </p:pic>
      <p:pic>
        <p:nvPicPr>
          <p:cNvPr id="6" name="Picture 5" descr="A graph of a graph with a clock and numbers&#10;&#10;Description automatically generated with medium confidence">
            <a:extLst>
              <a:ext uri="{FF2B5EF4-FFF2-40B4-BE49-F238E27FC236}">
                <a16:creationId xmlns:a16="http://schemas.microsoft.com/office/drawing/2014/main" id="{164A0B8A-0CF8-66A6-1E05-8ADCADE85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4670" y="2897365"/>
            <a:ext cx="3355351" cy="1887385"/>
          </a:xfrm>
          <a:prstGeom prst="rect">
            <a:avLst/>
          </a:prstGeom>
        </p:spPr>
      </p:pic>
      <p:sp>
        <p:nvSpPr>
          <p:cNvPr id="7" name="Rectangle: Rounded Corners 6">
            <a:extLst>
              <a:ext uri="{FF2B5EF4-FFF2-40B4-BE49-F238E27FC236}">
                <a16:creationId xmlns:a16="http://schemas.microsoft.com/office/drawing/2014/main" id="{83EED7FF-41E5-343F-D548-68D1ED9DE735}"/>
              </a:ext>
            </a:extLst>
          </p:cNvPr>
          <p:cNvSpPr/>
          <p:nvPr/>
        </p:nvSpPr>
        <p:spPr>
          <a:xfrm>
            <a:off x="8467596" y="1560369"/>
            <a:ext cx="3355349" cy="12838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Font typeface="Arial" panose="020B0604020202020204" pitchFamily="34" charset="0"/>
              <a:buNone/>
            </a:pPr>
            <a:r>
              <a:rPr lang="en-GB" sz="2800" dirty="0">
                <a:latin typeface="Aptos" panose="020B0004020202020204" pitchFamily="34" charset="0"/>
              </a:rPr>
              <a:t>1.5°C: what it means and why it matters</a:t>
            </a:r>
          </a:p>
        </p:txBody>
      </p:sp>
      <p:sp>
        <p:nvSpPr>
          <p:cNvPr id="11" name="TextBox 10">
            <a:extLst>
              <a:ext uri="{FF2B5EF4-FFF2-40B4-BE49-F238E27FC236}">
                <a16:creationId xmlns:a16="http://schemas.microsoft.com/office/drawing/2014/main" id="{E22C1302-618F-80C4-CB27-54C2E5714378}"/>
              </a:ext>
            </a:extLst>
          </p:cNvPr>
          <p:cNvSpPr txBox="1"/>
          <p:nvPr/>
        </p:nvSpPr>
        <p:spPr>
          <a:xfrm>
            <a:off x="770362" y="5989338"/>
            <a:ext cx="7409815" cy="830997"/>
          </a:xfrm>
          <a:prstGeom prst="rect">
            <a:avLst/>
          </a:prstGeom>
          <a:noFill/>
        </p:spPr>
        <p:txBody>
          <a:bodyPr wrap="square">
            <a:spAutoFit/>
          </a:bodyPr>
          <a:lstStyle/>
          <a:p>
            <a:r>
              <a:rPr lang="en-GB" sz="2400" kern="1400" spc="-50" dirty="0">
                <a:effectLst/>
                <a:ea typeface="Aptos" panose="020B0004020202020204" pitchFamily="34" charset="0"/>
                <a:cs typeface="Calibri" panose="020F0502020204030204" pitchFamily="34" charset="0"/>
              </a:rPr>
              <a:t>COP: </a:t>
            </a:r>
            <a:r>
              <a:rPr lang="en-GB" sz="2400" b="1" kern="1400" spc="-50" dirty="0">
                <a:effectLst/>
                <a:highlight>
                  <a:srgbClr val="FFFF00"/>
                </a:highlight>
                <a:ea typeface="Aptos" panose="020B0004020202020204" pitchFamily="34" charset="0"/>
                <a:cs typeface="Calibri" panose="020F0502020204030204" pitchFamily="34" charset="0"/>
              </a:rPr>
              <a:t>C</a:t>
            </a:r>
            <a:r>
              <a:rPr lang="en-GB" sz="2400" kern="1400" spc="-50" dirty="0">
                <a:effectLst/>
                <a:ea typeface="Aptos" panose="020B0004020202020204" pitchFamily="34" charset="0"/>
                <a:cs typeface="Calibri" panose="020F0502020204030204" pitchFamily="34" charset="0"/>
              </a:rPr>
              <a:t>onference </a:t>
            </a:r>
            <a:r>
              <a:rPr lang="en-GB" sz="2400" b="1" kern="1400" spc="-50" dirty="0">
                <a:effectLst/>
                <a:highlight>
                  <a:srgbClr val="FFFF00"/>
                </a:highlight>
                <a:ea typeface="Aptos" panose="020B0004020202020204" pitchFamily="34" charset="0"/>
                <a:cs typeface="Calibri" panose="020F0502020204030204" pitchFamily="34" charset="0"/>
              </a:rPr>
              <a:t>o</a:t>
            </a:r>
            <a:r>
              <a:rPr lang="en-GB" sz="2400" kern="1400" spc="-50" dirty="0">
                <a:effectLst/>
                <a:ea typeface="Aptos" panose="020B0004020202020204" pitchFamily="34" charset="0"/>
                <a:cs typeface="Calibri" panose="020F0502020204030204" pitchFamily="34" charset="0"/>
              </a:rPr>
              <a:t>f the </a:t>
            </a:r>
            <a:r>
              <a:rPr lang="en-GB" sz="2400" b="1" kern="1400" spc="-50" dirty="0">
                <a:effectLst/>
                <a:highlight>
                  <a:srgbClr val="FFFF00"/>
                </a:highlight>
                <a:ea typeface="Aptos" panose="020B0004020202020204" pitchFamily="34" charset="0"/>
                <a:cs typeface="Calibri" panose="020F0502020204030204" pitchFamily="34" charset="0"/>
              </a:rPr>
              <a:t>P</a:t>
            </a:r>
            <a:r>
              <a:rPr lang="en-GB" sz="2400" kern="1400" spc="-50" dirty="0">
                <a:effectLst/>
                <a:ea typeface="Aptos" panose="020B0004020202020204" pitchFamily="34" charset="0"/>
                <a:cs typeface="Calibri" panose="020F0502020204030204" pitchFamily="34" charset="0"/>
              </a:rPr>
              <a:t>arties of the United Nations Framework Convention on Climate Change </a:t>
            </a:r>
          </a:p>
        </p:txBody>
      </p:sp>
    </p:spTree>
    <p:extLst>
      <p:ext uri="{BB962C8B-B14F-4D97-AF65-F5344CB8AC3E}">
        <p14:creationId xmlns:p14="http://schemas.microsoft.com/office/powerpoint/2010/main" val="3572907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53389-FB80-C053-148D-820956A96607}"/>
              </a:ext>
            </a:extLst>
          </p:cNvPr>
          <p:cNvSpPr>
            <a:spLocks noGrp="1"/>
          </p:cNvSpPr>
          <p:nvPr>
            <p:ph type="title"/>
          </p:nvPr>
        </p:nvSpPr>
        <p:spPr>
          <a:xfrm>
            <a:off x="1970314" y="341469"/>
            <a:ext cx="9930008" cy="1325563"/>
          </a:xfrm>
        </p:spPr>
        <p:txBody>
          <a:bodyPr>
            <a:noAutofit/>
          </a:bodyPr>
          <a:lstStyle/>
          <a:p>
            <a:r>
              <a:rPr lang="en-GB" sz="4000" dirty="0">
                <a:effectLst/>
                <a:ea typeface="Aptos" panose="020B0004020202020204" pitchFamily="34" charset="0"/>
                <a:cs typeface="Calibri" panose="020F0502020204030204" pitchFamily="34" charset="0"/>
              </a:rPr>
              <a:t>Which lifestyle choices impact your carbon footprint the most &amp; the least?</a:t>
            </a:r>
            <a:endParaRPr lang="en-GB" sz="8000" dirty="0"/>
          </a:p>
        </p:txBody>
      </p:sp>
      <p:sp>
        <p:nvSpPr>
          <p:cNvPr id="3" name="Content Placeholder 2">
            <a:extLst>
              <a:ext uri="{FF2B5EF4-FFF2-40B4-BE49-F238E27FC236}">
                <a16:creationId xmlns:a16="http://schemas.microsoft.com/office/drawing/2014/main" id="{5952B9A6-88FD-CD64-3A49-B1B550A1ADA5}"/>
              </a:ext>
            </a:extLst>
          </p:cNvPr>
          <p:cNvSpPr>
            <a:spLocks noGrp="1"/>
          </p:cNvSpPr>
          <p:nvPr>
            <p:ph sz="half" idx="1"/>
          </p:nvPr>
        </p:nvSpPr>
        <p:spPr>
          <a:xfrm>
            <a:off x="838199" y="1825625"/>
            <a:ext cx="10247335" cy="4351338"/>
          </a:xfrm>
        </p:spPr>
        <p:txBody>
          <a:bodyPr>
            <a:normAutofit/>
          </a:bodyPr>
          <a:lstStyle/>
          <a:p>
            <a:pPr marL="0" indent="0">
              <a:buNone/>
            </a:pPr>
            <a:r>
              <a:rPr lang="en-GB" sz="2400" dirty="0">
                <a:effectLst/>
                <a:latin typeface="+mn-lt"/>
                <a:ea typeface="Aptos" panose="020B0004020202020204" pitchFamily="34" charset="0"/>
                <a:cs typeface="Calibri" panose="020F0502020204030204" pitchFamily="34" charset="0"/>
              </a:rPr>
              <a:t>Form teams of 4. Choose a name for your team and assign a </a:t>
            </a:r>
            <a:r>
              <a:rPr lang="en-GB" sz="2400" dirty="0">
                <a:latin typeface="+mn-lt"/>
                <a:ea typeface="Aptos" panose="020B0004020202020204" pitchFamily="34" charset="0"/>
                <a:cs typeface="Calibri" panose="020F0502020204030204" pitchFamily="34" charset="0"/>
              </a:rPr>
              <a:t>letter</a:t>
            </a:r>
            <a:r>
              <a:rPr lang="en-GB" sz="2400" dirty="0">
                <a:effectLst/>
                <a:latin typeface="+mn-lt"/>
                <a:ea typeface="Aptos" panose="020B0004020202020204" pitchFamily="34" charset="0"/>
                <a:cs typeface="Calibri" panose="020F0502020204030204" pitchFamily="34" charset="0"/>
              </a:rPr>
              <a:t> to each member: A, B, C, D. Choose a team leader, and a reporter. </a:t>
            </a:r>
          </a:p>
          <a:p>
            <a:pPr marL="0" indent="0">
              <a:buNone/>
            </a:pPr>
            <a:endParaRPr lang="en-GB" sz="2400" dirty="0">
              <a:effectLst/>
              <a:latin typeface="+mn-lt"/>
              <a:ea typeface="Aptos" panose="020B0004020202020204" pitchFamily="34" charset="0"/>
              <a:cs typeface="Calibri" panose="020F0502020204030204" pitchFamily="34" charset="0"/>
            </a:endParaRPr>
          </a:p>
          <a:p>
            <a:pPr marL="342900" indent="-342900">
              <a:buFont typeface="+mj-lt"/>
              <a:buAutoNum type="arabicPeriod"/>
            </a:pPr>
            <a:r>
              <a:rPr lang="en-GB" b="1" kern="1400" spc="-50" dirty="0">
                <a:effectLst/>
                <a:latin typeface="+mn-lt"/>
                <a:ea typeface="Aptos" panose="020B0004020202020204" pitchFamily="34" charset="0"/>
                <a:cs typeface="Calibri" panose="020F0502020204030204" pitchFamily="34" charset="0"/>
              </a:rPr>
              <a:t>Working in teams</a:t>
            </a:r>
          </a:p>
          <a:p>
            <a:r>
              <a:rPr lang="en-GB" sz="2400" kern="1400" spc="-50" dirty="0">
                <a:effectLst/>
                <a:latin typeface="+mn-lt"/>
                <a:ea typeface="Aptos" panose="020B0004020202020204" pitchFamily="34" charset="0"/>
                <a:cs typeface="Calibri" panose="020F0502020204030204" pitchFamily="34" charset="0"/>
              </a:rPr>
              <a:t>Can you collaborate well in a group,  as a participant, as a leader, and as a reporter?</a:t>
            </a:r>
          </a:p>
          <a:p>
            <a:endParaRPr lang="en-GB" sz="2400" kern="1400" spc="-50" dirty="0">
              <a:effectLst/>
              <a:latin typeface="+mn-lt"/>
              <a:ea typeface="Aptos" panose="020B0004020202020204" pitchFamily="34" charset="0"/>
              <a:cs typeface="Calibri" panose="020F0502020204030204" pitchFamily="34" charset="0"/>
            </a:endParaRPr>
          </a:p>
          <a:p>
            <a:pPr marL="514350" indent="-514350">
              <a:buFont typeface="+mj-lt"/>
              <a:buAutoNum type="arabicPeriod" startAt="2"/>
            </a:pPr>
            <a:r>
              <a:rPr lang="en-GB" b="1" kern="1400" spc="-50" dirty="0">
                <a:effectLst/>
                <a:latin typeface="+mn-lt"/>
                <a:ea typeface="Times New Roman" panose="02020603050405020304" pitchFamily="18" charset="0"/>
                <a:cs typeface="Times New Roman" panose="02020603050405020304" pitchFamily="18" charset="0"/>
              </a:rPr>
              <a:t>Discussion</a:t>
            </a:r>
          </a:p>
          <a:p>
            <a:r>
              <a:rPr lang="en-GB" sz="2400" kern="1400" spc="-50" dirty="0">
                <a:latin typeface="+mn-lt"/>
                <a:ea typeface="Times New Roman" panose="02020603050405020304" pitchFamily="18" charset="0"/>
                <a:cs typeface="Times New Roman" panose="02020603050405020304" pitchFamily="18" charset="0"/>
              </a:rPr>
              <a:t>Which actions do you think impact  the most and the least?</a:t>
            </a:r>
            <a:endParaRPr lang="en-GB" sz="2400" kern="1400" spc="-50" dirty="0">
              <a:effectLst/>
              <a:latin typeface="+mn-lt"/>
              <a:ea typeface="Times New Roman" panose="02020603050405020304" pitchFamily="18" charset="0"/>
              <a:cs typeface="Times New Roman" panose="02020603050405020304" pitchFamily="18" charset="0"/>
            </a:endParaRPr>
          </a:p>
          <a:p>
            <a:pPr marL="0" indent="0">
              <a:buNone/>
            </a:pPr>
            <a:endParaRPr lang="en-GB" kern="1400" spc="-50" dirty="0">
              <a:effectLst/>
              <a:latin typeface="Aptos" panose="020B0004020202020204" pitchFamily="34" charset="0"/>
              <a:ea typeface="Aptos" panose="020B000402020202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D6338CB-3086-2636-1FE5-77EAF080C34F}"/>
              </a:ext>
            </a:extLst>
          </p:cNvPr>
          <p:cNvSpPr/>
          <p:nvPr/>
        </p:nvSpPr>
        <p:spPr>
          <a:xfrm>
            <a:off x="10622071" y="341469"/>
            <a:ext cx="1278251"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0611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ll Presentation" id="{616986E9-32F2-4C56-8752-DE1892FF29F8}" vid="{32F7A116-BBD4-41A6-BA03-0EC3E276219B}"/>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ll Presentation" id="{616986E9-32F2-4C56-8752-DE1892FF29F8}" vid="{32F7A116-BBD4-41A6-BA03-0EC3E276219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ll Presentation" id="{616986E9-32F2-4C56-8752-DE1892FF29F8}" vid="{32F7A116-BBD4-41A6-BA03-0EC3E276219B}"/>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cher_Training_Slide_Templates.potx" id="{2B9C3AC6-1B17-4F11-B8CB-568F0D45EE42}" vid="{CCC5E056-289A-4F9F-8868-BC534F3EB10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8FFD2F321B0D4FA595090BDB31F35F" ma:contentTypeVersion="11" ma:contentTypeDescription="Create a new document." ma:contentTypeScope="" ma:versionID="f9f62d77995d38da429d91868fcc7edf">
  <xsd:schema xmlns:xsd="http://www.w3.org/2001/XMLSchema" xmlns:xs="http://www.w3.org/2001/XMLSchema" xmlns:p="http://schemas.microsoft.com/office/2006/metadata/properties" xmlns:ns3="c2d69df0-8a96-4d34-aa16-26d85536e42b" xmlns:ns4="7b0f0cd7-00d2-4a7e-976d-64d4c6b15db9" targetNamespace="http://schemas.microsoft.com/office/2006/metadata/properties" ma:root="true" ma:fieldsID="b39bfcc7dfa94bba35b4b76d1fbee3e3" ns3:_="" ns4:_="">
    <xsd:import namespace="c2d69df0-8a96-4d34-aa16-26d85536e42b"/>
    <xsd:import namespace="7b0f0cd7-00d2-4a7e-976d-64d4c6b15db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69df0-8a96-4d34-aa16-26d85536e42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0f0cd7-00d2-4a7e-976d-64d4c6b15db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20183E-2AB0-45DF-873F-597ABA618B15}">
  <ds:schemaRefs>
    <ds:schemaRef ds:uri="http://schemas.microsoft.com/sharepoint/v3/contenttype/forms"/>
  </ds:schemaRefs>
</ds:datastoreItem>
</file>

<file path=customXml/itemProps2.xml><?xml version="1.0" encoding="utf-8"?>
<ds:datastoreItem xmlns:ds="http://schemas.openxmlformats.org/officeDocument/2006/customXml" ds:itemID="{6720AA44-0DDC-472C-9E29-4ECE6FE4E6E9}">
  <ds:schemaRefs>
    <ds:schemaRef ds:uri="http://purl.org/dc/dcmitype/"/>
    <ds:schemaRef ds:uri="http://schemas.microsoft.com/office/2006/documentManagement/types"/>
    <ds:schemaRef ds:uri="7b0f0cd7-00d2-4a7e-976d-64d4c6b15db9"/>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c2d69df0-8a96-4d34-aa16-26d85536e42b"/>
    <ds:schemaRef ds:uri="http://purl.org/dc/terms/"/>
  </ds:schemaRefs>
</ds:datastoreItem>
</file>

<file path=customXml/itemProps3.xml><?xml version="1.0" encoding="utf-8"?>
<ds:datastoreItem xmlns:ds="http://schemas.openxmlformats.org/officeDocument/2006/customXml" ds:itemID="{5A2F7B97-00FD-4A4C-9E83-7B1D5992D1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69df0-8a96-4d34-aa16-26d85536e42b"/>
    <ds:schemaRef ds:uri="7b0f0cd7-00d2-4a7e-976d-64d4c6b15d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Bell Presentation</Template>
  <TotalTime>2547</TotalTime>
  <Words>1825</Words>
  <Application>Microsoft Office PowerPoint</Application>
  <PresentationFormat>Plačiaekranė</PresentationFormat>
  <Paragraphs>228</Paragraphs>
  <Slides>31</Slides>
  <Notes>20</Notes>
  <HiddenSlides>1</HiddenSlides>
  <MMClips>2</MMClips>
  <ScaleCrop>false</ScaleCrop>
  <HeadingPairs>
    <vt:vector size="6" baseType="variant">
      <vt:variant>
        <vt:lpstr>Naudojami šriftai</vt:lpstr>
      </vt:variant>
      <vt:variant>
        <vt:i4>6</vt:i4>
      </vt:variant>
      <vt:variant>
        <vt:lpstr>Tema</vt:lpstr>
      </vt:variant>
      <vt:variant>
        <vt:i4>4</vt:i4>
      </vt:variant>
      <vt:variant>
        <vt:lpstr>Skaidrių pavadinimai</vt:lpstr>
      </vt:variant>
      <vt:variant>
        <vt:i4>31</vt:i4>
      </vt:variant>
    </vt:vector>
  </HeadingPairs>
  <TitlesOfParts>
    <vt:vector size="41" baseType="lpstr">
      <vt:lpstr>Aptos</vt:lpstr>
      <vt:lpstr>Aptos Display</vt:lpstr>
      <vt:lpstr>Arial</vt:lpstr>
      <vt:lpstr>Calibri</vt:lpstr>
      <vt:lpstr>Calibri Light</vt:lpstr>
      <vt:lpstr>Times New Roman</vt:lpstr>
      <vt:lpstr>Office Theme</vt:lpstr>
      <vt:lpstr>3_Office Theme</vt:lpstr>
      <vt:lpstr>1_Office Theme</vt:lpstr>
      <vt:lpstr>4_Office Theme</vt:lpstr>
      <vt:lpstr>„PowerPoint“ pateiktis</vt:lpstr>
      <vt:lpstr>In this and coming lessons you’re  going to …</vt:lpstr>
      <vt:lpstr>„PowerPoint“ pateiktis</vt:lpstr>
      <vt:lpstr>„PowerPoint“ pateiktis</vt:lpstr>
      <vt:lpstr>How well can you …?</vt:lpstr>
      <vt:lpstr>„PowerPoint“ pateiktis</vt:lpstr>
      <vt:lpstr>„PowerPoint“ pateiktis</vt:lpstr>
      <vt:lpstr>Work in Pairs</vt:lpstr>
      <vt:lpstr>Which lifestyle choices impact your carbon footprint the most &amp; the least?</vt:lpstr>
      <vt:lpstr>Which lifestyle choices impact your carbon footprint  the most &amp; the least?</vt:lpstr>
      <vt:lpstr>„PowerPoint“ pateiktis</vt:lpstr>
      <vt:lpstr>Analysing and interpreting an infographic</vt:lpstr>
      <vt:lpstr>Analysing and interpreting an infographic:  Complete the table.</vt:lpstr>
      <vt:lpstr>Analysing and interpreting an infographic</vt:lpstr>
      <vt:lpstr>Collaborating in &amp;/or leading a group</vt:lpstr>
      <vt:lpstr>Collaborating in &amp;/or leading a group</vt:lpstr>
      <vt:lpstr>„PowerPoint“ pateiktis</vt:lpstr>
      <vt:lpstr>The Big 4</vt:lpstr>
      <vt:lpstr>The Big 4</vt:lpstr>
      <vt:lpstr>Kimberley Nicholas</vt:lpstr>
      <vt:lpstr>The Big 4</vt:lpstr>
      <vt:lpstr>Missed opportunities or something else?</vt:lpstr>
      <vt:lpstr>„PowerPoint“ pateiktis</vt:lpstr>
      <vt:lpstr>Missed opportunities or  something else?</vt:lpstr>
      <vt:lpstr>Homework: Missed opportunities or something else?</vt:lpstr>
      <vt:lpstr>„PowerPoint“ pateiktis</vt:lpstr>
      <vt:lpstr>Homework: Missed opportunities or something else?</vt:lpstr>
      <vt:lpstr>Explaining Data in Writing</vt:lpstr>
      <vt:lpstr>Explaining Data in Writing</vt:lpstr>
      <vt:lpstr>„PowerPoint“ pateiktis</vt:lpstr>
      <vt:lpstr>Analysis and reflections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creator>Lianne Noy</dc:creator>
  <cp:lastModifiedBy>Dell</cp:lastModifiedBy>
  <cp:revision>85</cp:revision>
  <dcterms:created xsi:type="dcterms:W3CDTF">2018-12-09T23:26:34Z</dcterms:created>
  <dcterms:modified xsi:type="dcterms:W3CDTF">2024-12-05T12:41:50Z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0x010100048FFD2F321B0D4FA595090BDB31F35F</vt:lpwstr>
  </property>
</Properties>
</file>